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63" r:id="rId3"/>
    <p:sldId id="269" r:id="rId4"/>
    <p:sldId id="272" r:id="rId5"/>
    <p:sldId id="264" r:id="rId6"/>
    <p:sldId id="271" r:id="rId7"/>
    <p:sldId id="265" r:id="rId8"/>
    <p:sldId id="279" r:id="rId9"/>
    <p:sldId id="283" r:id="rId10"/>
    <p:sldId id="276" r:id="rId11"/>
    <p:sldId id="281" r:id="rId12"/>
    <p:sldId id="275" r:id="rId13"/>
    <p:sldId id="266" r:id="rId14"/>
    <p:sldId id="280" r:id="rId15"/>
    <p:sldId id="274" r:id="rId16"/>
    <p:sldId id="267" r:id="rId17"/>
    <p:sldId id="282" r:id="rId18"/>
    <p:sldId id="268" r:id="rId19"/>
    <p:sldId id="273" r:id="rId20"/>
    <p:sldId id="27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BAB81F-46EA-4DA3-880F-40B06E05560A}" v="7" dt="2022-12-16T10:16:35.4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85" autoAdjust="0"/>
    <p:restoredTop sz="94660"/>
  </p:normalViewPr>
  <p:slideViewPr>
    <p:cSldViewPr snapToGrid="0">
      <p:cViewPr varScale="1">
        <p:scale>
          <a:sx n="79" d="100"/>
          <a:sy n="79" d="100"/>
        </p:scale>
        <p:origin x="45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bedita Das" userId="fc6dfe9226bda302" providerId="LiveId" clId="{2BBAB81F-46EA-4DA3-880F-40B06E05560A}"/>
    <pc:docChg chg="custSel modSld">
      <pc:chgData name="Nibedita Das" userId="fc6dfe9226bda302" providerId="LiveId" clId="{2BBAB81F-46EA-4DA3-880F-40B06E05560A}" dt="2022-12-16T10:17:03.365" v="43" actId="14100"/>
      <pc:docMkLst>
        <pc:docMk/>
      </pc:docMkLst>
      <pc:sldChg chg="addSp delSp modSp mod">
        <pc:chgData name="Nibedita Das" userId="fc6dfe9226bda302" providerId="LiveId" clId="{2BBAB81F-46EA-4DA3-880F-40B06E05560A}" dt="2022-12-16T10:17:03.365" v="43" actId="14100"/>
        <pc:sldMkLst>
          <pc:docMk/>
          <pc:sldMk cId="861884608" sldId="282"/>
        </pc:sldMkLst>
        <pc:spChg chg="del">
          <ac:chgData name="Nibedita Das" userId="fc6dfe9226bda302" providerId="LiveId" clId="{2BBAB81F-46EA-4DA3-880F-40B06E05560A}" dt="2022-12-16T10:09:03.339" v="29" actId="21"/>
          <ac:spMkLst>
            <pc:docMk/>
            <pc:sldMk cId="861884608" sldId="282"/>
            <ac:spMk id="2" creationId="{00000000-0000-0000-0000-000000000000}"/>
          </ac:spMkLst>
        </pc:spChg>
        <pc:spChg chg="mod">
          <ac:chgData name="Nibedita Das" userId="fc6dfe9226bda302" providerId="LiveId" clId="{2BBAB81F-46EA-4DA3-880F-40B06E05560A}" dt="2022-12-16T10:07:33.087" v="19" actId="13926"/>
          <ac:spMkLst>
            <pc:docMk/>
            <pc:sldMk cId="861884608" sldId="282"/>
            <ac:spMk id="14" creationId="{D669DDCE-5E3F-4150-B512-246889757A14}"/>
          </ac:spMkLst>
        </pc:spChg>
        <pc:spChg chg="mod">
          <ac:chgData name="Nibedita Das" userId="fc6dfe9226bda302" providerId="LiveId" clId="{2BBAB81F-46EA-4DA3-880F-40B06E05560A}" dt="2022-12-16T10:06:57.547" v="17" actId="13926"/>
          <ac:spMkLst>
            <pc:docMk/>
            <pc:sldMk cId="861884608" sldId="282"/>
            <ac:spMk id="15" creationId="{367CA834-2BCE-3CEC-9D6F-FEDC302A1F8C}"/>
          </ac:spMkLst>
        </pc:spChg>
        <pc:spChg chg="mod">
          <ac:chgData name="Nibedita Das" userId="fc6dfe9226bda302" providerId="LiveId" clId="{2BBAB81F-46EA-4DA3-880F-40B06E05560A}" dt="2022-12-16T10:07:19.926" v="18" actId="13926"/>
          <ac:spMkLst>
            <pc:docMk/>
            <pc:sldMk cId="861884608" sldId="282"/>
            <ac:spMk id="16" creationId="{A03D20B7-07E7-105D-A47A-0A7371C3C630}"/>
          </ac:spMkLst>
        </pc:spChg>
        <pc:spChg chg="mod">
          <ac:chgData name="Nibedita Das" userId="fc6dfe9226bda302" providerId="LiveId" clId="{2BBAB81F-46EA-4DA3-880F-40B06E05560A}" dt="2022-12-16T10:17:03.365" v="43" actId="14100"/>
          <ac:spMkLst>
            <pc:docMk/>
            <pc:sldMk cId="861884608" sldId="282"/>
            <ac:spMk id="18" creationId="{77CEFF7A-AE76-A861-68E6-5C17ABB48FDE}"/>
          </ac:spMkLst>
        </pc:spChg>
        <pc:spChg chg="mod">
          <ac:chgData name="Nibedita Das" userId="fc6dfe9226bda302" providerId="LiveId" clId="{2BBAB81F-46EA-4DA3-880F-40B06E05560A}" dt="2022-12-16T10:08:25.328" v="27" actId="1076"/>
          <ac:spMkLst>
            <pc:docMk/>
            <pc:sldMk cId="861884608" sldId="282"/>
            <ac:spMk id="19" creationId="{F313CEF8-F023-5A1A-723D-4B04CEA9CB7B}"/>
          </ac:spMkLst>
        </pc:spChg>
        <pc:spChg chg="add mod">
          <ac:chgData name="Nibedita Das" userId="fc6dfe9226bda302" providerId="LiveId" clId="{2BBAB81F-46EA-4DA3-880F-40B06E05560A}" dt="2022-12-16T10:10:36.566" v="38" actId="1076"/>
          <ac:spMkLst>
            <pc:docMk/>
            <pc:sldMk cId="861884608" sldId="282"/>
            <ac:spMk id="23" creationId="{7D9F005D-787B-49C8-3A0A-ADD2E60AA1AB}"/>
          </ac:spMkLst>
        </pc:spChg>
        <pc:picChg chg="mod">
          <ac:chgData name="Nibedita Das" userId="fc6dfe9226bda302" providerId="LiveId" clId="{2BBAB81F-46EA-4DA3-880F-40B06E05560A}" dt="2022-12-16T10:05:13.956" v="2" actId="14100"/>
          <ac:picMkLst>
            <pc:docMk/>
            <pc:sldMk cId="861884608" sldId="282"/>
            <ac:picMk id="7" creationId="{3B63522A-ADB7-C174-26E0-C1499EDA0B99}"/>
          </ac:picMkLst>
        </pc:picChg>
        <pc:picChg chg="mod">
          <ac:chgData name="Nibedita Das" userId="fc6dfe9226bda302" providerId="LiveId" clId="{2BBAB81F-46EA-4DA3-880F-40B06E05560A}" dt="2022-12-16T10:05:51.169" v="10" actId="14100"/>
          <ac:picMkLst>
            <pc:docMk/>
            <pc:sldMk cId="861884608" sldId="282"/>
            <ac:picMk id="9" creationId="{0BE466DB-59E7-E0AC-695C-27ED601A9E94}"/>
          </ac:picMkLst>
        </pc:picChg>
        <pc:picChg chg="mod">
          <ac:chgData name="Nibedita Das" userId="fc6dfe9226bda302" providerId="LiveId" clId="{2BBAB81F-46EA-4DA3-880F-40B06E05560A}" dt="2022-12-16T10:07:50.349" v="22" actId="14100"/>
          <ac:picMkLst>
            <pc:docMk/>
            <pc:sldMk cId="861884608" sldId="282"/>
            <ac:picMk id="11" creationId="{6A90352B-52F9-F28C-975E-698A86B35C69}"/>
          </ac:picMkLst>
        </pc:picChg>
        <pc:picChg chg="mod">
          <ac:chgData name="Nibedita Das" userId="fc6dfe9226bda302" providerId="LiveId" clId="{2BBAB81F-46EA-4DA3-880F-40B06E05560A}" dt="2022-12-16T10:10:43.501" v="39" actId="1076"/>
          <ac:picMkLst>
            <pc:docMk/>
            <pc:sldMk cId="861884608" sldId="282"/>
            <ac:picMk id="12" creationId="{963C6E80-4356-99F4-C365-F33B07283360}"/>
          </ac:picMkLst>
        </pc:picChg>
        <pc:picChg chg="mod">
          <ac:chgData name="Nibedita Das" userId="fc6dfe9226bda302" providerId="LiveId" clId="{2BBAB81F-46EA-4DA3-880F-40B06E05560A}" dt="2022-12-16T10:05:39.237" v="8" actId="14100"/>
          <ac:picMkLst>
            <pc:docMk/>
            <pc:sldMk cId="861884608" sldId="282"/>
            <ac:picMk id="21" creationId="{F6B662CB-96CA-13F5-0825-700D10EB0104}"/>
          </ac:picMkLst>
        </pc:picChg>
        <pc:picChg chg="mod">
          <ac:chgData name="Nibedita Das" userId="fc6dfe9226bda302" providerId="LiveId" clId="{2BBAB81F-46EA-4DA3-880F-40B06E05560A}" dt="2022-12-16T10:08:02.592" v="24" actId="688"/>
          <ac:picMkLst>
            <pc:docMk/>
            <pc:sldMk cId="861884608" sldId="282"/>
            <ac:picMk id="1027" creationId="{00000000-0000-0000-0000-000000000000}"/>
          </ac:picMkLst>
        </pc:picChg>
        <pc:picChg chg="mod">
          <ac:chgData name="Nibedita Das" userId="fc6dfe9226bda302" providerId="LiveId" clId="{2BBAB81F-46EA-4DA3-880F-40B06E05560A}" dt="2022-12-16T10:16:35.411" v="41" actId="14100"/>
          <ac:picMkLst>
            <pc:docMk/>
            <pc:sldMk cId="861884608" sldId="282"/>
            <ac:picMk id="1031" creationId="{00000000-0000-0000-0000-000000000000}"/>
          </ac:picMkLst>
        </pc:picChg>
        <pc:picChg chg="mod">
          <ac:chgData name="Nibedita Das" userId="fc6dfe9226bda302" providerId="LiveId" clId="{2BBAB81F-46EA-4DA3-880F-40B06E05560A}" dt="2022-12-16T10:05:27.199" v="6" actId="14100"/>
          <ac:picMkLst>
            <pc:docMk/>
            <pc:sldMk cId="861884608" sldId="282"/>
            <ac:picMk id="1036"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3443B9-2023-4F2B-9737-BC1A6DCDE6CD}" type="datetimeFigureOut">
              <a:rPr lang="en-US" smtClean="0"/>
              <a:t>12/16/2022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C01042-95B1-4B11-B954-78A04722367F}" type="slidenum">
              <a:rPr lang="en-US" smtClean="0"/>
              <a:t>‹#›</a:t>
            </a:fld>
            <a:endParaRPr lang="en-US"/>
          </a:p>
        </p:txBody>
      </p:sp>
    </p:spTree>
    <p:extLst>
      <p:ext uri="{BB962C8B-B14F-4D97-AF65-F5344CB8AC3E}">
        <p14:creationId xmlns:p14="http://schemas.microsoft.com/office/powerpoint/2010/main" val="3318543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7DB75BE-FDA5-4103-88A8-772AC6440406}" type="datetime1">
              <a:rPr lang="en-US" smtClean="0"/>
              <a:t>12/16/2022</a:t>
            </a:fld>
            <a:endParaRPr lang="en-US"/>
          </a:p>
        </p:txBody>
      </p:sp>
      <p:sp>
        <p:nvSpPr>
          <p:cNvPr id="5" name="Footer Placeholder 4"/>
          <p:cNvSpPr>
            <a:spLocks noGrp="1"/>
          </p:cNvSpPr>
          <p:nvPr>
            <p:ph type="ftr" sz="quarter" idx="11"/>
          </p:nvPr>
        </p:nvSpPr>
        <p:spPr/>
        <p:txBody>
          <a:bodyPr/>
          <a:lstStyle/>
          <a:p>
            <a:r>
              <a:rPr lang="en-US"/>
              <a:t>LAKE 2022: Conservation of wetlands: ecosystem-based adaptation of climate change, December 28-30, 2022</a:t>
            </a:r>
          </a:p>
        </p:txBody>
      </p:sp>
      <p:sp>
        <p:nvSpPr>
          <p:cNvPr id="6" name="Slide Number Placeholder 5"/>
          <p:cNvSpPr>
            <a:spLocks noGrp="1"/>
          </p:cNvSpPr>
          <p:nvPr>
            <p:ph type="sldNum" sz="quarter" idx="12"/>
          </p:nvPr>
        </p:nvSpPr>
        <p:spPr/>
        <p:txBody>
          <a:bodyPr/>
          <a:lstStyle/>
          <a:p>
            <a:fld id="{160BA74A-6969-4319-B41E-47A61A7E8336}" type="slidenum">
              <a:rPr lang="en-US" smtClean="0"/>
              <a:t>‹#›</a:t>
            </a:fld>
            <a:endParaRPr lang="en-US"/>
          </a:p>
        </p:txBody>
      </p:sp>
    </p:spTree>
    <p:extLst>
      <p:ext uri="{BB962C8B-B14F-4D97-AF65-F5344CB8AC3E}">
        <p14:creationId xmlns:p14="http://schemas.microsoft.com/office/powerpoint/2010/main" val="2511919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464814-42E0-41D3-A9BE-FCFE3F29D4C6}" type="datetime1">
              <a:rPr lang="en-US" smtClean="0"/>
              <a:t>12/16/2022</a:t>
            </a:fld>
            <a:endParaRPr lang="en-US"/>
          </a:p>
        </p:txBody>
      </p:sp>
      <p:sp>
        <p:nvSpPr>
          <p:cNvPr id="5" name="Footer Placeholder 4"/>
          <p:cNvSpPr>
            <a:spLocks noGrp="1"/>
          </p:cNvSpPr>
          <p:nvPr>
            <p:ph type="ftr" sz="quarter" idx="11"/>
          </p:nvPr>
        </p:nvSpPr>
        <p:spPr/>
        <p:txBody>
          <a:bodyPr/>
          <a:lstStyle/>
          <a:p>
            <a:r>
              <a:rPr lang="en-US"/>
              <a:t>LAKE 2022: Conservation of wetlands: ecosystem-based adaptation of climate change, December 28-30, 2022</a:t>
            </a:r>
          </a:p>
        </p:txBody>
      </p:sp>
      <p:sp>
        <p:nvSpPr>
          <p:cNvPr id="6" name="Slide Number Placeholder 5"/>
          <p:cNvSpPr>
            <a:spLocks noGrp="1"/>
          </p:cNvSpPr>
          <p:nvPr>
            <p:ph type="sldNum" sz="quarter" idx="12"/>
          </p:nvPr>
        </p:nvSpPr>
        <p:spPr/>
        <p:txBody>
          <a:bodyPr/>
          <a:lstStyle/>
          <a:p>
            <a:fld id="{160BA74A-6969-4319-B41E-47A61A7E8336}" type="slidenum">
              <a:rPr lang="en-US" smtClean="0"/>
              <a:t>‹#›</a:t>
            </a:fld>
            <a:endParaRPr lang="en-US"/>
          </a:p>
        </p:txBody>
      </p:sp>
    </p:spTree>
    <p:extLst>
      <p:ext uri="{BB962C8B-B14F-4D97-AF65-F5344CB8AC3E}">
        <p14:creationId xmlns:p14="http://schemas.microsoft.com/office/powerpoint/2010/main" val="1904435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269D3-9B3F-43EF-A310-0E7D68CEF5D6}" type="datetime1">
              <a:rPr lang="en-US" smtClean="0"/>
              <a:t>12/16/2022</a:t>
            </a:fld>
            <a:endParaRPr lang="en-US"/>
          </a:p>
        </p:txBody>
      </p:sp>
      <p:sp>
        <p:nvSpPr>
          <p:cNvPr id="5" name="Footer Placeholder 4"/>
          <p:cNvSpPr>
            <a:spLocks noGrp="1"/>
          </p:cNvSpPr>
          <p:nvPr>
            <p:ph type="ftr" sz="quarter" idx="11"/>
          </p:nvPr>
        </p:nvSpPr>
        <p:spPr/>
        <p:txBody>
          <a:bodyPr/>
          <a:lstStyle/>
          <a:p>
            <a:r>
              <a:rPr lang="en-US"/>
              <a:t>LAKE 2022: Conservation of wetlands: ecosystem-based adaptation of climate change, December 28-30, 2022</a:t>
            </a:r>
          </a:p>
        </p:txBody>
      </p:sp>
      <p:sp>
        <p:nvSpPr>
          <p:cNvPr id="6" name="Slide Number Placeholder 5"/>
          <p:cNvSpPr>
            <a:spLocks noGrp="1"/>
          </p:cNvSpPr>
          <p:nvPr>
            <p:ph type="sldNum" sz="quarter" idx="12"/>
          </p:nvPr>
        </p:nvSpPr>
        <p:spPr/>
        <p:txBody>
          <a:bodyPr/>
          <a:lstStyle/>
          <a:p>
            <a:fld id="{160BA74A-6969-4319-B41E-47A61A7E8336}" type="slidenum">
              <a:rPr lang="en-US" smtClean="0"/>
              <a:t>‹#›</a:t>
            </a:fld>
            <a:endParaRPr lang="en-US"/>
          </a:p>
        </p:txBody>
      </p:sp>
    </p:spTree>
    <p:extLst>
      <p:ext uri="{BB962C8B-B14F-4D97-AF65-F5344CB8AC3E}">
        <p14:creationId xmlns:p14="http://schemas.microsoft.com/office/powerpoint/2010/main" val="3131324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17428-0B22-4459-B9BD-156AACC72D16}" type="datetime1">
              <a:rPr lang="en-US" smtClean="0"/>
              <a:t>12/16/2022</a:t>
            </a:fld>
            <a:endParaRPr lang="en-US"/>
          </a:p>
        </p:txBody>
      </p:sp>
      <p:sp>
        <p:nvSpPr>
          <p:cNvPr id="5" name="Footer Placeholder 4"/>
          <p:cNvSpPr>
            <a:spLocks noGrp="1"/>
          </p:cNvSpPr>
          <p:nvPr>
            <p:ph type="ftr" sz="quarter" idx="11"/>
          </p:nvPr>
        </p:nvSpPr>
        <p:spPr/>
        <p:txBody>
          <a:bodyPr/>
          <a:lstStyle/>
          <a:p>
            <a:r>
              <a:rPr lang="en-US"/>
              <a:t>LAKE 2022: Conservation of wetlands: ecosystem-based adaptation of climate change, December 28-30, 2022</a:t>
            </a:r>
          </a:p>
        </p:txBody>
      </p:sp>
      <p:sp>
        <p:nvSpPr>
          <p:cNvPr id="6" name="Slide Number Placeholder 5"/>
          <p:cNvSpPr>
            <a:spLocks noGrp="1"/>
          </p:cNvSpPr>
          <p:nvPr>
            <p:ph type="sldNum" sz="quarter" idx="12"/>
          </p:nvPr>
        </p:nvSpPr>
        <p:spPr/>
        <p:txBody>
          <a:bodyPr/>
          <a:lstStyle/>
          <a:p>
            <a:fld id="{160BA74A-6969-4319-B41E-47A61A7E8336}" type="slidenum">
              <a:rPr lang="en-US" smtClean="0"/>
              <a:t>‹#›</a:t>
            </a:fld>
            <a:endParaRPr lang="en-US"/>
          </a:p>
        </p:txBody>
      </p:sp>
    </p:spTree>
    <p:extLst>
      <p:ext uri="{BB962C8B-B14F-4D97-AF65-F5344CB8AC3E}">
        <p14:creationId xmlns:p14="http://schemas.microsoft.com/office/powerpoint/2010/main" val="248489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D624CC7-6232-45B9-AF9B-60FDE7B6E6C3}" type="datetime1">
              <a:rPr lang="en-US" smtClean="0"/>
              <a:t>12/16/2022</a:t>
            </a:fld>
            <a:endParaRPr lang="en-US"/>
          </a:p>
        </p:txBody>
      </p:sp>
      <p:sp>
        <p:nvSpPr>
          <p:cNvPr id="5" name="Footer Placeholder 4"/>
          <p:cNvSpPr>
            <a:spLocks noGrp="1"/>
          </p:cNvSpPr>
          <p:nvPr>
            <p:ph type="ftr" sz="quarter" idx="11"/>
          </p:nvPr>
        </p:nvSpPr>
        <p:spPr/>
        <p:txBody>
          <a:bodyPr/>
          <a:lstStyle/>
          <a:p>
            <a:r>
              <a:rPr lang="en-US"/>
              <a:t>LAKE 2022: Conservation of wetlands: ecosystem-based adaptation of climate change, December 28-30, 2022</a:t>
            </a:r>
          </a:p>
        </p:txBody>
      </p:sp>
      <p:sp>
        <p:nvSpPr>
          <p:cNvPr id="6" name="Slide Number Placeholder 5"/>
          <p:cNvSpPr>
            <a:spLocks noGrp="1"/>
          </p:cNvSpPr>
          <p:nvPr>
            <p:ph type="sldNum" sz="quarter" idx="12"/>
          </p:nvPr>
        </p:nvSpPr>
        <p:spPr/>
        <p:txBody>
          <a:bodyPr/>
          <a:lstStyle/>
          <a:p>
            <a:fld id="{160BA74A-6969-4319-B41E-47A61A7E8336}" type="slidenum">
              <a:rPr lang="en-US" smtClean="0"/>
              <a:t>‹#›</a:t>
            </a:fld>
            <a:endParaRPr lang="en-US"/>
          </a:p>
        </p:txBody>
      </p:sp>
    </p:spTree>
    <p:extLst>
      <p:ext uri="{BB962C8B-B14F-4D97-AF65-F5344CB8AC3E}">
        <p14:creationId xmlns:p14="http://schemas.microsoft.com/office/powerpoint/2010/main" val="3871025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5A6F9E-6D48-4D2E-8E35-B1D23FB09FC4}" type="datetime1">
              <a:rPr lang="en-US" smtClean="0"/>
              <a:t>12/16/2022</a:t>
            </a:fld>
            <a:endParaRPr lang="en-US"/>
          </a:p>
        </p:txBody>
      </p:sp>
      <p:sp>
        <p:nvSpPr>
          <p:cNvPr id="6" name="Footer Placeholder 5"/>
          <p:cNvSpPr>
            <a:spLocks noGrp="1"/>
          </p:cNvSpPr>
          <p:nvPr>
            <p:ph type="ftr" sz="quarter" idx="11"/>
          </p:nvPr>
        </p:nvSpPr>
        <p:spPr/>
        <p:txBody>
          <a:bodyPr/>
          <a:lstStyle/>
          <a:p>
            <a:r>
              <a:rPr lang="en-US"/>
              <a:t>LAKE 2022: Conservation of wetlands: ecosystem-based adaptation of climate change, December 28-30, 2022</a:t>
            </a:r>
          </a:p>
        </p:txBody>
      </p:sp>
      <p:sp>
        <p:nvSpPr>
          <p:cNvPr id="7" name="Slide Number Placeholder 6"/>
          <p:cNvSpPr>
            <a:spLocks noGrp="1"/>
          </p:cNvSpPr>
          <p:nvPr>
            <p:ph type="sldNum" sz="quarter" idx="12"/>
          </p:nvPr>
        </p:nvSpPr>
        <p:spPr/>
        <p:txBody>
          <a:bodyPr/>
          <a:lstStyle/>
          <a:p>
            <a:fld id="{160BA74A-6969-4319-B41E-47A61A7E8336}" type="slidenum">
              <a:rPr lang="en-US" smtClean="0"/>
              <a:t>‹#›</a:t>
            </a:fld>
            <a:endParaRPr lang="en-US"/>
          </a:p>
        </p:txBody>
      </p:sp>
    </p:spTree>
    <p:extLst>
      <p:ext uri="{BB962C8B-B14F-4D97-AF65-F5344CB8AC3E}">
        <p14:creationId xmlns:p14="http://schemas.microsoft.com/office/powerpoint/2010/main" val="834388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E7FEFF-C76D-46E6-811B-27F11ACCA6B4}" type="datetime1">
              <a:rPr lang="en-US" smtClean="0"/>
              <a:t>12/16/2022</a:t>
            </a:fld>
            <a:endParaRPr lang="en-US"/>
          </a:p>
        </p:txBody>
      </p:sp>
      <p:sp>
        <p:nvSpPr>
          <p:cNvPr id="8" name="Footer Placeholder 7"/>
          <p:cNvSpPr>
            <a:spLocks noGrp="1"/>
          </p:cNvSpPr>
          <p:nvPr>
            <p:ph type="ftr" sz="quarter" idx="11"/>
          </p:nvPr>
        </p:nvSpPr>
        <p:spPr/>
        <p:txBody>
          <a:bodyPr/>
          <a:lstStyle/>
          <a:p>
            <a:r>
              <a:rPr lang="en-US"/>
              <a:t>LAKE 2022: Conservation of wetlands: ecosystem-based adaptation of climate change, December 28-30, 2022</a:t>
            </a:r>
          </a:p>
        </p:txBody>
      </p:sp>
      <p:sp>
        <p:nvSpPr>
          <p:cNvPr id="9" name="Slide Number Placeholder 8"/>
          <p:cNvSpPr>
            <a:spLocks noGrp="1"/>
          </p:cNvSpPr>
          <p:nvPr>
            <p:ph type="sldNum" sz="quarter" idx="12"/>
          </p:nvPr>
        </p:nvSpPr>
        <p:spPr/>
        <p:txBody>
          <a:bodyPr/>
          <a:lstStyle/>
          <a:p>
            <a:fld id="{160BA74A-6969-4319-B41E-47A61A7E8336}" type="slidenum">
              <a:rPr lang="en-US" smtClean="0"/>
              <a:t>‹#›</a:t>
            </a:fld>
            <a:endParaRPr lang="en-US"/>
          </a:p>
        </p:txBody>
      </p:sp>
    </p:spTree>
    <p:extLst>
      <p:ext uri="{BB962C8B-B14F-4D97-AF65-F5344CB8AC3E}">
        <p14:creationId xmlns:p14="http://schemas.microsoft.com/office/powerpoint/2010/main" val="2878917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0AC8FF-744B-42A2-8C71-E2AB6EEF72DE}" type="datetime1">
              <a:rPr lang="en-US" smtClean="0"/>
              <a:t>12/16/2022</a:t>
            </a:fld>
            <a:endParaRPr lang="en-US"/>
          </a:p>
        </p:txBody>
      </p:sp>
      <p:sp>
        <p:nvSpPr>
          <p:cNvPr id="4" name="Footer Placeholder 3"/>
          <p:cNvSpPr>
            <a:spLocks noGrp="1"/>
          </p:cNvSpPr>
          <p:nvPr>
            <p:ph type="ftr" sz="quarter" idx="11"/>
          </p:nvPr>
        </p:nvSpPr>
        <p:spPr/>
        <p:txBody>
          <a:bodyPr/>
          <a:lstStyle/>
          <a:p>
            <a:r>
              <a:rPr lang="en-US"/>
              <a:t>LAKE 2022: Conservation of wetlands: ecosystem-based adaptation of climate change, December 28-30, 2022</a:t>
            </a:r>
          </a:p>
        </p:txBody>
      </p:sp>
      <p:sp>
        <p:nvSpPr>
          <p:cNvPr id="5" name="Slide Number Placeholder 4"/>
          <p:cNvSpPr>
            <a:spLocks noGrp="1"/>
          </p:cNvSpPr>
          <p:nvPr>
            <p:ph type="sldNum" sz="quarter" idx="12"/>
          </p:nvPr>
        </p:nvSpPr>
        <p:spPr/>
        <p:txBody>
          <a:bodyPr/>
          <a:lstStyle/>
          <a:p>
            <a:fld id="{160BA74A-6969-4319-B41E-47A61A7E8336}" type="slidenum">
              <a:rPr lang="en-US" smtClean="0"/>
              <a:t>‹#›</a:t>
            </a:fld>
            <a:endParaRPr lang="en-US"/>
          </a:p>
        </p:txBody>
      </p:sp>
    </p:spTree>
    <p:extLst>
      <p:ext uri="{BB962C8B-B14F-4D97-AF65-F5344CB8AC3E}">
        <p14:creationId xmlns:p14="http://schemas.microsoft.com/office/powerpoint/2010/main" val="3784260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985165-5B7F-48F3-9F05-A611E725A70F}" type="datetime1">
              <a:rPr lang="en-US" smtClean="0"/>
              <a:t>12/16/2022</a:t>
            </a:fld>
            <a:endParaRPr lang="en-US"/>
          </a:p>
        </p:txBody>
      </p:sp>
      <p:sp>
        <p:nvSpPr>
          <p:cNvPr id="3" name="Footer Placeholder 2"/>
          <p:cNvSpPr>
            <a:spLocks noGrp="1"/>
          </p:cNvSpPr>
          <p:nvPr>
            <p:ph type="ftr" sz="quarter" idx="11"/>
          </p:nvPr>
        </p:nvSpPr>
        <p:spPr/>
        <p:txBody>
          <a:bodyPr/>
          <a:lstStyle/>
          <a:p>
            <a:r>
              <a:rPr lang="en-US"/>
              <a:t>LAKE 2022: Conservation of wetlands: ecosystem-based adaptation of climate change, December 28-30, 2022</a:t>
            </a:r>
          </a:p>
        </p:txBody>
      </p:sp>
      <p:sp>
        <p:nvSpPr>
          <p:cNvPr id="4" name="Slide Number Placeholder 3"/>
          <p:cNvSpPr>
            <a:spLocks noGrp="1"/>
          </p:cNvSpPr>
          <p:nvPr>
            <p:ph type="sldNum" sz="quarter" idx="12"/>
          </p:nvPr>
        </p:nvSpPr>
        <p:spPr/>
        <p:txBody>
          <a:bodyPr/>
          <a:lstStyle/>
          <a:p>
            <a:fld id="{160BA74A-6969-4319-B41E-47A61A7E8336}" type="slidenum">
              <a:rPr lang="en-US" smtClean="0"/>
              <a:t>‹#›</a:t>
            </a:fld>
            <a:endParaRPr lang="en-US"/>
          </a:p>
        </p:txBody>
      </p:sp>
    </p:spTree>
    <p:extLst>
      <p:ext uri="{BB962C8B-B14F-4D97-AF65-F5344CB8AC3E}">
        <p14:creationId xmlns:p14="http://schemas.microsoft.com/office/powerpoint/2010/main" val="303351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731B32B-73A9-4ECC-9A8A-3405FAB5682F}" type="datetime1">
              <a:rPr lang="en-US" smtClean="0"/>
              <a:t>12/16/2022</a:t>
            </a:fld>
            <a:endParaRPr lang="en-US"/>
          </a:p>
        </p:txBody>
      </p:sp>
      <p:sp>
        <p:nvSpPr>
          <p:cNvPr id="6" name="Footer Placeholder 5"/>
          <p:cNvSpPr>
            <a:spLocks noGrp="1"/>
          </p:cNvSpPr>
          <p:nvPr>
            <p:ph type="ftr" sz="quarter" idx="11"/>
          </p:nvPr>
        </p:nvSpPr>
        <p:spPr/>
        <p:txBody>
          <a:bodyPr/>
          <a:lstStyle/>
          <a:p>
            <a:r>
              <a:rPr lang="en-US"/>
              <a:t>LAKE 2022: Conservation of wetlands: ecosystem-based adaptation of climate change, December 28-30, 2022</a:t>
            </a:r>
          </a:p>
        </p:txBody>
      </p:sp>
      <p:sp>
        <p:nvSpPr>
          <p:cNvPr id="7" name="Slide Number Placeholder 6"/>
          <p:cNvSpPr>
            <a:spLocks noGrp="1"/>
          </p:cNvSpPr>
          <p:nvPr>
            <p:ph type="sldNum" sz="quarter" idx="12"/>
          </p:nvPr>
        </p:nvSpPr>
        <p:spPr/>
        <p:txBody>
          <a:bodyPr/>
          <a:lstStyle/>
          <a:p>
            <a:fld id="{160BA74A-6969-4319-B41E-47A61A7E8336}" type="slidenum">
              <a:rPr lang="en-US" smtClean="0"/>
              <a:t>‹#›</a:t>
            </a:fld>
            <a:endParaRPr lang="en-US"/>
          </a:p>
        </p:txBody>
      </p:sp>
    </p:spTree>
    <p:extLst>
      <p:ext uri="{BB962C8B-B14F-4D97-AF65-F5344CB8AC3E}">
        <p14:creationId xmlns:p14="http://schemas.microsoft.com/office/powerpoint/2010/main" val="1060274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F1F8F78-BF72-4FD8-83CC-10D028640814}" type="datetime1">
              <a:rPr lang="en-US" smtClean="0"/>
              <a:t>12/16/2022</a:t>
            </a:fld>
            <a:endParaRPr lang="en-US"/>
          </a:p>
        </p:txBody>
      </p:sp>
      <p:sp>
        <p:nvSpPr>
          <p:cNvPr id="6" name="Footer Placeholder 5"/>
          <p:cNvSpPr>
            <a:spLocks noGrp="1"/>
          </p:cNvSpPr>
          <p:nvPr>
            <p:ph type="ftr" sz="quarter" idx="11"/>
          </p:nvPr>
        </p:nvSpPr>
        <p:spPr/>
        <p:txBody>
          <a:bodyPr/>
          <a:lstStyle/>
          <a:p>
            <a:r>
              <a:rPr lang="en-US"/>
              <a:t>LAKE 2022: Conservation of wetlands: ecosystem-based adaptation of climate change, December 28-30, 2022</a:t>
            </a:r>
          </a:p>
        </p:txBody>
      </p:sp>
      <p:sp>
        <p:nvSpPr>
          <p:cNvPr id="7" name="Slide Number Placeholder 6"/>
          <p:cNvSpPr>
            <a:spLocks noGrp="1"/>
          </p:cNvSpPr>
          <p:nvPr>
            <p:ph type="sldNum" sz="quarter" idx="12"/>
          </p:nvPr>
        </p:nvSpPr>
        <p:spPr/>
        <p:txBody>
          <a:bodyPr/>
          <a:lstStyle/>
          <a:p>
            <a:fld id="{160BA74A-6969-4319-B41E-47A61A7E8336}" type="slidenum">
              <a:rPr lang="en-US" smtClean="0"/>
              <a:t>‹#›</a:t>
            </a:fld>
            <a:endParaRPr lang="en-US"/>
          </a:p>
        </p:txBody>
      </p:sp>
    </p:spTree>
    <p:extLst>
      <p:ext uri="{BB962C8B-B14F-4D97-AF65-F5344CB8AC3E}">
        <p14:creationId xmlns:p14="http://schemas.microsoft.com/office/powerpoint/2010/main" val="984172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0BB9C5-8FDC-45A2-BF8A-B6EFC15E38BF}" type="datetime1">
              <a:rPr lang="en-US" smtClean="0"/>
              <a:t>12/16/2022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LAKE 2022: Conservation of wetlands: ecosystem-based adaptation of climate change, December 28-30, 2022</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0BA74A-6969-4319-B41E-47A61A7E8336}" type="slidenum">
              <a:rPr lang="en-US" smtClean="0"/>
              <a:t>‹#›</a:t>
            </a:fld>
            <a:endParaRPr lang="en-US"/>
          </a:p>
        </p:txBody>
      </p:sp>
    </p:spTree>
    <p:extLst>
      <p:ext uri="{BB962C8B-B14F-4D97-AF65-F5344CB8AC3E}">
        <p14:creationId xmlns:p14="http://schemas.microsoft.com/office/powerpoint/2010/main" val="446871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1.jpeg"/><Relationship Id="rId7" Type="http://schemas.openxmlformats.org/officeDocument/2006/relationships/image" Target="../media/image34.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3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jpg"/><Relationship Id="rId2" Type="http://schemas.openxmlformats.org/officeDocument/2006/relationships/image" Target="../media/image38.jpeg"/><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g"/><Relationship Id="rId4" Type="http://schemas.openxmlformats.org/officeDocument/2006/relationships/image" Target="../media/image40.jpeg"/><Relationship Id="rId9"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hyperlink" Target="https://www.aces.edu/" TargetMode="External"/><Relationship Id="rId2" Type="http://schemas.openxmlformats.org/officeDocument/2006/relationships/hyperlink" Target="https://www.slideshare.net/" TargetMode="External"/><Relationship Id="rId1" Type="http://schemas.openxmlformats.org/officeDocument/2006/relationships/slideLayout" Target="../slideLayouts/slideLayout2.xml"/><Relationship Id="rId6" Type="http://schemas.openxmlformats.org/officeDocument/2006/relationships/hyperlink" Target="https://shyamsteel.com/" TargetMode="External"/><Relationship Id="rId5" Type="http://schemas.openxmlformats.org/officeDocument/2006/relationships/hyperlink" Target="https://www.vvi.edu.in/" TargetMode="External"/><Relationship Id="rId4" Type="http://schemas.openxmlformats.org/officeDocument/2006/relationships/hyperlink" Target="https://earth.google.com/"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2970" y="104263"/>
            <a:ext cx="10790830" cy="12010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COMPARATIVE STUDY OF SOIL</a:t>
            </a:r>
          </a:p>
        </p:txBody>
      </p:sp>
      <p:sp>
        <p:nvSpPr>
          <p:cNvPr id="6" name="Rectangle 5"/>
          <p:cNvSpPr/>
          <p:nvPr/>
        </p:nvSpPr>
        <p:spPr>
          <a:xfrm>
            <a:off x="61850" y="1773408"/>
            <a:ext cx="11793069" cy="7589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tx1"/>
                </a:solidFill>
                <a:latin typeface="Times New Roman" panose="02020603050405020304" pitchFamily="18" charset="0"/>
                <a:cs typeface="Times New Roman" panose="02020603050405020304" pitchFamily="18" charset="0"/>
              </a:rPr>
              <a:t>Navya shree.R 11</a:t>
            </a:r>
            <a:r>
              <a:rPr lang="en-US" sz="2600" baseline="30000" dirty="0">
                <a:solidFill>
                  <a:schemeClr val="tx1"/>
                </a:solidFill>
                <a:latin typeface="Times New Roman" panose="02020603050405020304" pitchFamily="18" charset="0"/>
                <a:cs typeface="Times New Roman" panose="02020603050405020304" pitchFamily="18" charset="0"/>
              </a:rPr>
              <a:t>th</a:t>
            </a:r>
            <a:r>
              <a:rPr lang="en-US" sz="2600" dirty="0">
                <a:solidFill>
                  <a:schemeClr val="tx1"/>
                </a:solidFill>
                <a:latin typeface="Times New Roman" panose="02020603050405020304" pitchFamily="18" charset="0"/>
                <a:cs typeface="Times New Roman" panose="02020603050405020304" pitchFamily="18" charset="0"/>
              </a:rPr>
              <a:t> , </a:t>
            </a:r>
            <a:r>
              <a:rPr lang="en-US" sz="2600" dirty="0" err="1">
                <a:solidFill>
                  <a:schemeClr val="tx1"/>
                </a:solidFill>
                <a:latin typeface="Times New Roman" panose="02020603050405020304" pitchFamily="18" charset="0"/>
                <a:cs typeface="Times New Roman" panose="02020603050405020304" pitchFamily="18" charset="0"/>
              </a:rPr>
              <a:t>Chinmay</a:t>
            </a:r>
            <a:r>
              <a:rPr lang="en-US" sz="2600">
                <a:solidFill>
                  <a:schemeClr val="tx1"/>
                </a:solidFill>
                <a:latin typeface="Times New Roman" panose="02020603050405020304" pitchFamily="18" charset="0"/>
                <a:cs typeface="Times New Roman" panose="02020603050405020304" pitchFamily="18" charset="0"/>
              </a:rPr>
              <a:t> </a:t>
            </a:r>
            <a:r>
              <a:rPr lang="en-US" sz="2600" smtClean="0">
                <a:solidFill>
                  <a:schemeClr val="tx1"/>
                </a:solidFill>
                <a:latin typeface="Times New Roman" panose="02020603050405020304" pitchFamily="18" charset="0"/>
                <a:cs typeface="Times New Roman" panose="02020603050405020304" pitchFamily="18" charset="0"/>
              </a:rPr>
              <a:t>Desai 9</a:t>
            </a:r>
            <a:r>
              <a:rPr lang="en-US" sz="2600" baseline="30000" smtClean="0">
                <a:solidFill>
                  <a:schemeClr val="tx1"/>
                </a:solidFill>
                <a:latin typeface="Times New Roman" panose="02020603050405020304" pitchFamily="18" charset="0"/>
                <a:cs typeface="Times New Roman" panose="02020603050405020304" pitchFamily="18" charset="0"/>
              </a:rPr>
              <a:t>th</a:t>
            </a:r>
            <a:r>
              <a:rPr lang="en-US" sz="2600" smtClean="0">
                <a:solidFill>
                  <a:schemeClr val="tx1"/>
                </a:solidFill>
                <a:latin typeface="Times New Roman" panose="02020603050405020304" pitchFamily="18" charset="0"/>
                <a:cs typeface="Times New Roman" panose="02020603050405020304" pitchFamily="18" charset="0"/>
              </a:rPr>
              <a:t> </a:t>
            </a:r>
            <a:r>
              <a:rPr lang="en-US" sz="2600" dirty="0">
                <a:solidFill>
                  <a:schemeClr val="tx1"/>
                </a:solidFill>
                <a:latin typeface="Times New Roman" panose="02020603050405020304" pitchFamily="18" charset="0"/>
                <a:cs typeface="Times New Roman" panose="02020603050405020304" pitchFamily="18" charset="0"/>
              </a:rPr>
              <a:t>, Megna Mahesh 8</a:t>
            </a:r>
            <a:r>
              <a:rPr lang="en-US" sz="2600" baseline="30000" dirty="0">
                <a:solidFill>
                  <a:schemeClr val="tx1"/>
                </a:solidFill>
                <a:latin typeface="Times New Roman" panose="02020603050405020304" pitchFamily="18" charset="0"/>
                <a:cs typeface="Times New Roman" panose="02020603050405020304" pitchFamily="18" charset="0"/>
              </a:rPr>
              <a:t>th</a:t>
            </a:r>
            <a:r>
              <a:rPr lang="en-US" sz="2600" dirty="0">
                <a:solidFill>
                  <a:schemeClr val="tx1"/>
                </a:solidFill>
                <a:latin typeface="Times New Roman" panose="02020603050405020304" pitchFamily="18" charset="0"/>
                <a:cs typeface="Times New Roman" panose="02020603050405020304" pitchFamily="18" charset="0"/>
              </a:rPr>
              <a:t> </a:t>
            </a:r>
          </a:p>
        </p:txBody>
      </p:sp>
      <p:sp>
        <p:nvSpPr>
          <p:cNvPr id="11" name="Footer Placeholder 6"/>
          <p:cNvSpPr>
            <a:spLocks noGrp="1"/>
          </p:cNvSpPr>
          <p:nvPr>
            <p:ph type="ftr" sz="quarter" idx="11"/>
          </p:nvPr>
        </p:nvSpPr>
        <p:spPr>
          <a:xfrm>
            <a:off x="2119952" y="6356350"/>
            <a:ext cx="7952096" cy="365125"/>
          </a:xfrm>
        </p:spPr>
        <p:txBody>
          <a:bodyPr/>
          <a:lstStyle/>
          <a:p>
            <a:r>
              <a:rPr lang="en-US" dirty="0"/>
              <a:t>LAKE 2022: Conservation of wetlands: ecosystem-based adaptation of climate change, December 28-30, 2022</a:t>
            </a:r>
          </a:p>
        </p:txBody>
      </p:sp>
      <p:pic>
        <p:nvPicPr>
          <p:cNvPr id="12" name="Picture 2" descr="im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5522" y="3145007"/>
            <a:ext cx="6466478" cy="2743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1706" y="3039035"/>
            <a:ext cx="4800600" cy="28491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0E487356-0189-41DA-B95F-987D9F98A5AA}" type="datetime1">
              <a:rPr lang="en-US" smtClean="0"/>
              <a:t>12/16/2022</a:t>
            </a:fld>
            <a:endParaRPr lang="en-US" dirty="0"/>
          </a:p>
        </p:txBody>
      </p:sp>
      <p:sp>
        <p:nvSpPr>
          <p:cNvPr id="9" name="Slide Number Placeholder 8"/>
          <p:cNvSpPr>
            <a:spLocks noGrp="1"/>
          </p:cNvSpPr>
          <p:nvPr>
            <p:ph type="sldNum" sz="quarter" idx="12"/>
          </p:nvPr>
        </p:nvSpPr>
        <p:spPr/>
        <p:txBody>
          <a:bodyPr/>
          <a:lstStyle/>
          <a:p>
            <a:fld id="{160BA74A-6969-4319-B41E-47A61A7E8336}" type="slidenum">
              <a:rPr lang="en-US" smtClean="0"/>
              <a:t>1</a:t>
            </a:fld>
            <a:endParaRPr lang="en-US"/>
          </a:p>
        </p:txBody>
      </p:sp>
      <p:sp>
        <p:nvSpPr>
          <p:cNvPr id="8" name="AutoShape 2" descr="About us – vvi.edu.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AutoShape 4" descr="About us – vvi.edu.i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3" name="AutoShape 6" descr="About us – vvi.edu.i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3305908"/>
            <a:ext cx="4592271" cy="2461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627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313679-FA5E-4383-8D1D-5093294CB8BF}" type="datetime1">
              <a:rPr lang="en-US" smtClean="0"/>
              <a:t>12/16/2022</a:t>
            </a:fld>
            <a:endParaRPr lang="en-US" dirty="0"/>
          </a:p>
        </p:txBody>
      </p:sp>
      <p:sp>
        <p:nvSpPr>
          <p:cNvPr id="3" name="Footer Placeholder 2"/>
          <p:cNvSpPr>
            <a:spLocks noGrp="1"/>
          </p:cNvSpPr>
          <p:nvPr>
            <p:ph type="ftr" sz="quarter" idx="11"/>
          </p:nvPr>
        </p:nvSpPr>
        <p:spPr/>
        <p:txBody>
          <a:bodyPr/>
          <a:lstStyle/>
          <a:p>
            <a:r>
              <a:rPr lang="en-US"/>
              <a:t>LAKE 2022: Conservation of wetlands: ecosystem-based adaptation of climate change, December 28-30, 2022</a:t>
            </a:r>
          </a:p>
        </p:txBody>
      </p:sp>
      <p:sp>
        <p:nvSpPr>
          <p:cNvPr id="4" name="Slide Number Placeholder 3"/>
          <p:cNvSpPr>
            <a:spLocks noGrp="1"/>
          </p:cNvSpPr>
          <p:nvPr>
            <p:ph type="sldNum" sz="quarter" idx="12"/>
          </p:nvPr>
        </p:nvSpPr>
        <p:spPr/>
        <p:txBody>
          <a:bodyPr/>
          <a:lstStyle/>
          <a:p>
            <a:fld id="{160BA74A-6969-4319-B41E-47A61A7E8336}" type="slidenum">
              <a:rPr lang="en-US" smtClean="0"/>
              <a:t>10</a:t>
            </a:fld>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726" y="1063370"/>
            <a:ext cx="5918356" cy="545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4" descr="GIS Map Galle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2938" y="898632"/>
            <a:ext cx="3722687" cy="5259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60375" y="455720"/>
            <a:ext cx="5511800" cy="523220"/>
          </a:xfrm>
          <a:prstGeom prst="rect">
            <a:avLst/>
          </a:prstGeom>
          <a:noFill/>
        </p:spPr>
        <p:txBody>
          <a:bodyPr wrap="square" rtlCol="0">
            <a:spAutoFit/>
          </a:bodyPr>
          <a:lstStyle/>
          <a:p>
            <a:r>
              <a:rPr lang="en-IN" sz="2800" dirty="0">
                <a:latin typeface="Times New Roman" pitchFamily="18" charset="0"/>
                <a:cs typeface="Times New Roman" pitchFamily="18" charset="0"/>
              </a:rPr>
              <a:t>Underground water </a:t>
            </a:r>
          </a:p>
        </p:txBody>
      </p:sp>
      <p:sp>
        <p:nvSpPr>
          <p:cNvPr id="7" name="TextBox 6"/>
          <p:cNvSpPr txBox="1"/>
          <p:nvPr/>
        </p:nvSpPr>
        <p:spPr>
          <a:xfrm>
            <a:off x="8069263" y="455720"/>
            <a:ext cx="4122737" cy="461665"/>
          </a:xfrm>
          <a:prstGeom prst="rect">
            <a:avLst/>
          </a:prstGeom>
          <a:noFill/>
        </p:spPr>
        <p:txBody>
          <a:bodyPr wrap="square" rtlCol="0">
            <a:spAutoFit/>
          </a:bodyPr>
          <a:lstStyle/>
          <a:p>
            <a:r>
              <a:rPr lang="en-IN" sz="2400" dirty="0">
                <a:latin typeface="Times New Roman" pitchFamily="18" charset="0"/>
                <a:cs typeface="Times New Roman" pitchFamily="18" charset="0"/>
              </a:rPr>
              <a:t>Soil</a:t>
            </a:r>
            <a:r>
              <a:rPr lang="en-IN" dirty="0"/>
              <a:t> </a:t>
            </a:r>
          </a:p>
        </p:txBody>
      </p:sp>
      <p:sp>
        <p:nvSpPr>
          <p:cNvPr id="8" name="TextBox 7"/>
          <p:cNvSpPr txBox="1"/>
          <p:nvPr/>
        </p:nvSpPr>
        <p:spPr>
          <a:xfrm>
            <a:off x="4504531" y="7937"/>
            <a:ext cx="5626100" cy="523220"/>
          </a:xfrm>
          <a:prstGeom prst="rect">
            <a:avLst/>
          </a:prstGeom>
          <a:noFill/>
        </p:spPr>
        <p:txBody>
          <a:bodyPr wrap="square" rtlCol="0">
            <a:spAutoFit/>
          </a:bodyPr>
          <a:lstStyle/>
          <a:p>
            <a:r>
              <a:rPr lang="en-IN" sz="2800" b="1" dirty="0">
                <a:latin typeface="Times New Roman" pitchFamily="18" charset="0"/>
                <a:cs typeface="Times New Roman" pitchFamily="18" charset="0"/>
              </a:rPr>
              <a:t>GSI images </a:t>
            </a:r>
          </a:p>
        </p:txBody>
      </p:sp>
    </p:spTree>
    <p:extLst>
      <p:ext uri="{BB962C8B-B14F-4D97-AF65-F5344CB8AC3E}">
        <p14:creationId xmlns:p14="http://schemas.microsoft.com/office/powerpoint/2010/main" val="2713233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06F44-EEE2-4CFE-9769-5597D8C49568}" type="datetime1">
              <a:rPr lang="en-US" smtClean="0"/>
              <a:t>12/16/2022</a:t>
            </a:fld>
            <a:endParaRPr lang="en-US" dirty="0"/>
          </a:p>
        </p:txBody>
      </p:sp>
      <p:sp>
        <p:nvSpPr>
          <p:cNvPr id="3" name="Footer Placeholder 2"/>
          <p:cNvSpPr>
            <a:spLocks noGrp="1"/>
          </p:cNvSpPr>
          <p:nvPr>
            <p:ph type="ftr" sz="quarter" idx="11"/>
          </p:nvPr>
        </p:nvSpPr>
        <p:spPr/>
        <p:txBody>
          <a:bodyPr/>
          <a:lstStyle/>
          <a:p>
            <a:r>
              <a:rPr lang="en-US"/>
              <a:t>LAKE 2022: Conservation of wetlands: ecosystem-based adaptation of climate change, December 28-30, 2022</a:t>
            </a:r>
          </a:p>
        </p:txBody>
      </p:sp>
      <p:sp>
        <p:nvSpPr>
          <p:cNvPr id="4" name="Slide Number Placeholder 3"/>
          <p:cNvSpPr>
            <a:spLocks noGrp="1"/>
          </p:cNvSpPr>
          <p:nvPr>
            <p:ph type="sldNum" sz="quarter" idx="12"/>
          </p:nvPr>
        </p:nvSpPr>
        <p:spPr/>
        <p:txBody>
          <a:bodyPr/>
          <a:lstStyle/>
          <a:p>
            <a:fld id="{160BA74A-6969-4319-B41E-47A61A7E8336}" type="slidenum">
              <a:rPr lang="en-US" smtClean="0"/>
              <a:t>11</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5" y="1000124"/>
            <a:ext cx="3148013" cy="2965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270" y="1000123"/>
            <a:ext cx="4053492" cy="296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24" y="903027"/>
            <a:ext cx="3890962" cy="2988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270" y="3966092"/>
            <a:ext cx="3957639" cy="240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185634" y="46256"/>
            <a:ext cx="6686550" cy="646331"/>
          </a:xfrm>
          <a:prstGeom prst="rect">
            <a:avLst/>
          </a:prstGeom>
          <a:noFill/>
        </p:spPr>
        <p:txBody>
          <a:bodyPr wrap="square" rtlCol="0">
            <a:spAutoFit/>
          </a:bodyPr>
          <a:lstStyle/>
          <a:p>
            <a:r>
              <a:rPr lang="en-US" sz="3600" b="1" dirty="0">
                <a:latin typeface="Times New Roman" pitchFamily="18" charset="0"/>
                <a:cs typeface="Times New Roman" pitchFamily="18" charset="0"/>
              </a:rPr>
              <a:t>Moisture content </a:t>
            </a:r>
            <a:endParaRPr lang="en-IN" sz="3600" b="1" dirty="0">
              <a:latin typeface="Times New Roman" pitchFamily="18" charset="0"/>
              <a:cs typeface="Times New Roman" pitchFamily="18" charset="0"/>
            </a:endParaRPr>
          </a:p>
        </p:txBody>
      </p:sp>
      <p:sp>
        <p:nvSpPr>
          <p:cNvPr id="6" name="TextBox 5"/>
          <p:cNvSpPr txBox="1"/>
          <p:nvPr/>
        </p:nvSpPr>
        <p:spPr>
          <a:xfrm>
            <a:off x="7858124" y="4857750"/>
            <a:ext cx="4143376" cy="1631216"/>
          </a:xfrm>
          <a:prstGeom prst="rect">
            <a:avLst/>
          </a:prstGeom>
          <a:noFill/>
        </p:spPr>
        <p:txBody>
          <a:bodyPr wrap="square" rtlCol="0">
            <a:spAutoFit/>
          </a:bodyPr>
          <a:lstStyle/>
          <a:p>
            <a:pPr marL="342900" indent="-342900">
              <a:buFont typeface="Arial" pitchFamily="34" charset="0"/>
              <a:buChar char="•"/>
            </a:pPr>
            <a:r>
              <a:rPr lang="en-US" sz="2000" dirty="0">
                <a:latin typeface="Times New Roman" pitchFamily="18" charset="0"/>
                <a:cs typeface="Times New Roman" pitchFamily="18" charset="0"/>
              </a:rPr>
              <a:t>Moisture content in soil compared between sunny and rainy days.</a:t>
            </a:r>
          </a:p>
          <a:p>
            <a:pPr marL="342900" indent="-342900">
              <a:buFont typeface="Arial" pitchFamily="34" charset="0"/>
              <a:buChar char="•"/>
            </a:pPr>
            <a:r>
              <a:rPr lang="en-US" sz="2000" dirty="0">
                <a:latin typeface="Times New Roman" pitchFamily="18" charset="0"/>
                <a:cs typeface="Times New Roman" pitchFamily="18" charset="0"/>
              </a:rPr>
              <a:t>And we have observed the water moisture content in the soil samples </a:t>
            </a:r>
            <a:endParaRPr lang="en-IN" sz="2000" dirty="0">
              <a:latin typeface="Times New Roman" pitchFamily="18" charset="0"/>
              <a:cs typeface="Times New Roman" pitchFamily="18" charset="0"/>
            </a:endParaRPr>
          </a:p>
        </p:txBody>
      </p:sp>
    </p:spTree>
    <p:extLst>
      <p:ext uri="{BB962C8B-B14F-4D97-AF65-F5344CB8AC3E}">
        <p14:creationId xmlns:p14="http://schemas.microsoft.com/office/powerpoint/2010/main" val="3303630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88FD32-56F3-49C9-9EFB-5B40B8A259E4}" type="datetime1">
              <a:rPr lang="en-US" smtClean="0"/>
              <a:t>12/16/2022</a:t>
            </a:fld>
            <a:endParaRPr lang="en-US" dirty="0"/>
          </a:p>
        </p:txBody>
      </p:sp>
      <p:sp>
        <p:nvSpPr>
          <p:cNvPr id="3" name="Footer Placeholder 2"/>
          <p:cNvSpPr>
            <a:spLocks noGrp="1"/>
          </p:cNvSpPr>
          <p:nvPr>
            <p:ph type="ftr" sz="quarter" idx="11"/>
          </p:nvPr>
        </p:nvSpPr>
        <p:spPr/>
        <p:txBody>
          <a:bodyPr/>
          <a:lstStyle/>
          <a:p>
            <a:r>
              <a:rPr lang="en-US"/>
              <a:t>LAKE 2022: Conservation of wetlands: ecosystem-based adaptation of climate change, December 28-30, 2022</a:t>
            </a:r>
          </a:p>
        </p:txBody>
      </p:sp>
      <p:sp>
        <p:nvSpPr>
          <p:cNvPr id="4" name="Slide Number Placeholder 3"/>
          <p:cNvSpPr>
            <a:spLocks noGrp="1"/>
          </p:cNvSpPr>
          <p:nvPr>
            <p:ph type="sldNum" sz="quarter" idx="12"/>
          </p:nvPr>
        </p:nvSpPr>
        <p:spPr/>
        <p:txBody>
          <a:bodyPr/>
          <a:lstStyle/>
          <a:p>
            <a:fld id="{160BA74A-6969-4319-B41E-47A61A7E8336}" type="slidenum">
              <a:rPr lang="en-US" smtClean="0"/>
              <a:t>12</a:t>
            </a:fld>
            <a:endParaRPr lang="en-US"/>
          </a:p>
        </p:txBody>
      </p:sp>
      <p:pic>
        <p:nvPicPr>
          <p:cNvPr id="3074" name="Picture 2" descr="C:\Users\Admin\Desktop\New folder (2)\WhatsApp Images\IMG-20221202-WA001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86" t="18815" r="9662" b="10328"/>
          <a:stretch/>
        </p:blipFill>
        <p:spPr bwMode="auto">
          <a:xfrm>
            <a:off x="9876835" y="3729036"/>
            <a:ext cx="2215152" cy="227171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New folder (2)\WhatsApp Images\IMG-20221202-WA00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17" y="2859847"/>
            <a:ext cx="2644396" cy="351487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New folder (2)\WhatsApp Images\IMG-20221202-WA004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33" t="23717" r="16637" b="17904"/>
          <a:stretch/>
        </p:blipFill>
        <p:spPr bwMode="auto">
          <a:xfrm>
            <a:off x="2728913" y="3729036"/>
            <a:ext cx="2085974" cy="227171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New folder (2)\WhatsApp Images\IMG-20221202-WA004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8251" r="5534"/>
          <a:stretch/>
        </p:blipFill>
        <p:spPr bwMode="auto">
          <a:xfrm>
            <a:off x="4952161" y="3729038"/>
            <a:ext cx="2264398" cy="227171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Admin\Desktop\New folder (2)\WhatsApp Images\IMG-20221202-WA004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08500" y="563120"/>
            <a:ext cx="3979670" cy="2232006"/>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Admin\Desktop\New folder (2)\WhatsApp Images\IMG-20221202-WA0048.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7040" b="9417"/>
          <a:stretch/>
        </p:blipFill>
        <p:spPr bwMode="auto">
          <a:xfrm>
            <a:off x="7380806" y="3729038"/>
            <a:ext cx="2397051" cy="227171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Admin\Desktop\New folder (2)\WhatsApp Images\IMG-20221202-WA005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14861" y="189564"/>
            <a:ext cx="2877139" cy="297911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Admin\Desktop\New folder (2)\WhatsApp Images\IMG-20221202-WA0052.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8934"/>
          <a:stretch/>
        </p:blipFill>
        <p:spPr bwMode="auto">
          <a:xfrm>
            <a:off x="6500813" y="189564"/>
            <a:ext cx="2814048" cy="29791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45334"/>
            <a:ext cx="6084360" cy="954107"/>
          </a:xfrm>
          <a:prstGeom prst="rect">
            <a:avLst/>
          </a:prstGeom>
          <a:noFill/>
        </p:spPr>
        <p:txBody>
          <a:bodyPr wrap="square" rtlCol="0">
            <a:spAutoFit/>
          </a:bodyPr>
          <a:lstStyle/>
          <a:p>
            <a:r>
              <a:rPr lang="en-US" sz="2800" b="1" dirty="0">
                <a:latin typeface="Times New Roman" pitchFamily="18" charset="0"/>
                <a:cs typeface="Times New Roman" pitchFamily="18" charset="0"/>
              </a:rPr>
              <a:t>Living and dead organisms in the soil samples</a:t>
            </a:r>
            <a:endParaRPr lang="en-IN"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2191538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629957"/>
          </a:xfrm>
        </p:spPr>
        <p:txBody>
          <a:bodyPr>
            <a:normAutofit/>
          </a:bodyPr>
          <a:lstStyle/>
          <a:p>
            <a:pPr algn="ctr"/>
            <a:r>
              <a:rPr lang="en-US" sz="3600" b="1" dirty="0">
                <a:latin typeface="Times New Roman" panose="02020603050405020304" pitchFamily="18" charset="0"/>
                <a:cs typeface="Times New Roman" panose="02020603050405020304" pitchFamily="18" charset="0"/>
              </a:rPr>
              <a:t>Problems being faced</a:t>
            </a:r>
          </a:p>
        </p:txBody>
      </p:sp>
      <p:sp>
        <p:nvSpPr>
          <p:cNvPr id="3" name="Content Placeholder 2"/>
          <p:cNvSpPr>
            <a:spLocks noGrp="1"/>
          </p:cNvSpPr>
          <p:nvPr>
            <p:ph idx="1"/>
          </p:nvPr>
        </p:nvSpPr>
        <p:spPr/>
        <p:txBody>
          <a:bodyPr/>
          <a:lstStyle/>
          <a:p>
            <a:r>
              <a:rPr lang="en-US" dirty="0">
                <a:latin typeface="Times New Roman" pitchFamily="18" charset="0"/>
                <a:cs typeface="Times New Roman" pitchFamily="18" charset="0"/>
              </a:rPr>
              <a:t>Due to rapid urbanization the concrete jungle has made the soil suffer from toxic elements and degradations.</a:t>
            </a:r>
          </a:p>
          <a:p>
            <a:r>
              <a:rPr lang="en-US" dirty="0">
                <a:latin typeface="Times New Roman" pitchFamily="18" charset="0"/>
                <a:cs typeface="Times New Roman" pitchFamily="18" charset="0"/>
              </a:rPr>
              <a:t>We also need microorganisms for complete decaying of matter and making the soil fertile and keeping it nutritious.</a:t>
            </a:r>
          </a:p>
          <a:p>
            <a:r>
              <a:rPr lang="en-US" dirty="0">
                <a:latin typeface="Times New Roman" pitchFamily="18" charset="0"/>
                <a:cs typeface="Times New Roman" pitchFamily="18" charset="0"/>
              </a:rPr>
              <a:t>Due to the recent floods the top soil was been eroded and polluted by the plastics and toxic things mixed along with overflowed water.</a:t>
            </a:r>
          </a:p>
          <a:p>
            <a:r>
              <a:rPr lang="en-US" dirty="0">
                <a:latin typeface="Times New Roman" pitchFamily="18" charset="0"/>
                <a:cs typeface="Times New Roman" pitchFamily="18" charset="0"/>
              </a:rPr>
              <a:t>Microorganism which are required for the decomposition ,of decaying matter is absent in the soils of construction and roadside soils.</a:t>
            </a:r>
          </a:p>
          <a:p>
            <a:r>
              <a:rPr lang="en-US" dirty="0">
                <a:latin typeface="Times New Roman" pitchFamily="18" charset="0"/>
                <a:cs typeface="Times New Roman" pitchFamily="18" charset="0"/>
              </a:rPr>
              <a:t>It makes the soil less fertile.</a:t>
            </a:r>
          </a:p>
        </p:txBody>
      </p:sp>
      <p:sp>
        <p:nvSpPr>
          <p:cNvPr id="7" name="Footer Placeholder 6"/>
          <p:cNvSpPr>
            <a:spLocks noGrp="1"/>
          </p:cNvSpPr>
          <p:nvPr>
            <p:ph type="ftr" sz="quarter" idx="11"/>
          </p:nvPr>
        </p:nvSpPr>
        <p:spPr/>
        <p:txBody>
          <a:bodyPr/>
          <a:lstStyle/>
          <a:p>
            <a:r>
              <a:rPr lang="en-US"/>
              <a:t>LAKE 2022: Conservation of wetlands: ecosystem-based adaptation of climate change, December 28-30, 2022</a:t>
            </a:r>
          </a:p>
        </p:txBody>
      </p:sp>
      <p:sp>
        <p:nvSpPr>
          <p:cNvPr id="8" name="Date Placeholder 7"/>
          <p:cNvSpPr>
            <a:spLocks noGrp="1"/>
          </p:cNvSpPr>
          <p:nvPr>
            <p:ph type="dt" sz="half" idx="10"/>
          </p:nvPr>
        </p:nvSpPr>
        <p:spPr/>
        <p:txBody>
          <a:bodyPr/>
          <a:lstStyle/>
          <a:p>
            <a:fld id="{79181244-0BA3-43E9-A457-330554AD8AE1}" type="datetime1">
              <a:rPr lang="en-US" smtClean="0"/>
              <a:t>12/16/2022</a:t>
            </a:fld>
            <a:endParaRPr lang="en-US" dirty="0"/>
          </a:p>
        </p:txBody>
      </p:sp>
      <p:sp>
        <p:nvSpPr>
          <p:cNvPr id="9" name="Slide Number Placeholder 8"/>
          <p:cNvSpPr>
            <a:spLocks noGrp="1"/>
          </p:cNvSpPr>
          <p:nvPr>
            <p:ph type="sldNum" sz="quarter" idx="12"/>
          </p:nvPr>
        </p:nvSpPr>
        <p:spPr/>
        <p:txBody>
          <a:bodyPr/>
          <a:lstStyle/>
          <a:p>
            <a:fld id="{160BA74A-6969-4319-B41E-47A61A7E8336}" type="slidenum">
              <a:rPr lang="en-US" smtClean="0"/>
              <a:t>13</a:t>
            </a:fld>
            <a:endParaRPr lang="en-US"/>
          </a:p>
        </p:txBody>
      </p:sp>
    </p:spTree>
    <p:extLst>
      <p:ext uri="{BB962C8B-B14F-4D97-AF65-F5344CB8AC3E}">
        <p14:creationId xmlns:p14="http://schemas.microsoft.com/office/powerpoint/2010/main" val="3343510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38F0D7-457D-4200-BAB8-F9AB59299341}" type="datetime1">
              <a:rPr lang="en-US" smtClean="0"/>
              <a:t>12/16/2022</a:t>
            </a:fld>
            <a:endParaRPr lang="en-US" dirty="0"/>
          </a:p>
        </p:txBody>
      </p:sp>
      <p:sp>
        <p:nvSpPr>
          <p:cNvPr id="3" name="Footer Placeholder 2"/>
          <p:cNvSpPr>
            <a:spLocks noGrp="1"/>
          </p:cNvSpPr>
          <p:nvPr>
            <p:ph type="ftr" sz="quarter" idx="11"/>
          </p:nvPr>
        </p:nvSpPr>
        <p:spPr/>
        <p:txBody>
          <a:bodyPr/>
          <a:lstStyle/>
          <a:p>
            <a:r>
              <a:rPr lang="en-US"/>
              <a:t>LAKE 2022: Conservation of wetlands: ecosystem-based adaptation of climate change, December 28-30, 2022</a:t>
            </a:r>
          </a:p>
        </p:txBody>
      </p:sp>
      <p:sp>
        <p:nvSpPr>
          <p:cNvPr id="4" name="Slide Number Placeholder 3"/>
          <p:cNvSpPr>
            <a:spLocks noGrp="1"/>
          </p:cNvSpPr>
          <p:nvPr>
            <p:ph type="sldNum" sz="quarter" idx="12"/>
          </p:nvPr>
        </p:nvSpPr>
        <p:spPr/>
        <p:txBody>
          <a:bodyPr/>
          <a:lstStyle/>
          <a:p>
            <a:fld id="{160BA74A-6969-4319-B41E-47A61A7E8336}" type="slidenum">
              <a:rPr lang="en-US" smtClean="0"/>
              <a:t>14</a:t>
            </a:fld>
            <a:endParaRPr lang="en-US"/>
          </a:p>
        </p:txBody>
      </p:sp>
      <p:pic>
        <p:nvPicPr>
          <p:cNvPr id="1026" name="Picture 2" descr="PDF) Frequent Floods in Bangalore: Causes and Remedial Meas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4513" y="1000124"/>
            <a:ext cx="7186612" cy="48196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94023" y="157163"/>
            <a:ext cx="8829675" cy="523220"/>
          </a:xfrm>
          <a:prstGeom prst="rect">
            <a:avLst/>
          </a:prstGeom>
          <a:noFill/>
        </p:spPr>
        <p:txBody>
          <a:bodyPr wrap="square" rtlCol="0">
            <a:spAutoFit/>
          </a:bodyPr>
          <a:lstStyle/>
          <a:p>
            <a:r>
              <a:rPr lang="en-US" sz="2800" b="1" dirty="0">
                <a:latin typeface="Times New Roman" pitchFamily="18" charset="0"/>
                <a:cs typeface="Times New Roman" pitchFamily="18" charset="0"/>
              </a:rPr>
              <a:t>GSI images of Bengaluru then v/s now </a:t>
            </a:r>
            <a:endParaRPr lang="en-IN"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3528155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3987" y="307976"/>
            <a:ext cx="9144000" cy="735012"/>
          </a:xfrm>
        </p:spPr>
        <p:txBody>
          <a:bodyPr>
            <a:normAutofit/>
          </a:bodyPr>
          <a:lstStyle/>
          <a:p>
            <a:r>
              <a:rPr lang="en-US" sz="3600" b="1" dirty="0">
                <a:latin typeface="Times New Roman" pitchFamily="18" charset="0"/>
                <a:cs typeface="Times New Roman" pitchFamily="18" charset="0"/>
              </a:rPr>
              <a:t>Solutions</a:t>
            </a:r>
            <a:endParaRPr lang="en-IN" sz="3600" b="1" dirty="0">
              <a:latin typeface="Times New Roman" pitchFamily="18" charset="0"/>
              <a:cs typeface="Times New Roman" pitchFamily="18" charset="0"/>
            </a:endParaRPr>
          </a:p>
        </p:txBody>
      </p:sp>
      <p:sp>
        <p:nvSpPr>
          <p:cNvPr id="3" name="Subtitle 2"/>
          <p:cNvSpPr>
            <a:spLocks noGrp="1"/>
          </p:cNvSpPr>
          <p:nvPr>
            <p:ph type="subTitle" idx="1"/>
          </p:nvPr>
        </p:nvSpPr>
        <p:spPr>
          <a:xfrm>
            <a:off x="457200" y="1771650"/>
            <a:ext cx="11158538" cy="3957638"/>
          </a:xfrm>
        </p:spPr>
        <p:txBody>
          <a:bodyPr>
            <a:normAutofit fontScale="92500" lnSpcReduction="10000"/>
          </a:bodyPr>
          <a:lstStyle/>
          <a:p>
            <a:pPr marL="457200" indent="-457200" algn="l">
              <a:buFont typeface="Arial" pitchFamily="34" charset="0"/>
              <a:buChar char="•"/>
            </a:pPr>
            <a:r>
              <a:rPr lang="en-US" sz="2800" dirty="0">
                <a:latin typeface="Times New Roman" pitchFamily="18" charset="0"/>
                <a:cs typeface="Times New Roman" pitchFamily="18" charset="0"/>
              </a:rPr>
              <a:t>However we found lots of farmers friends, i.e. earthworms nearby the compost areas in our school. That indicates, if we have taken enough measures the barren places would be having more greenery as well as  diverse environment.</a:t>
            </a:r>
          </a:p>
          <a:p>
            <a:pPr marL="457200" indent="-457200" algn="l">
              <a:buFont typeface="Arial" pitchFamily="34" charset="0"/>
              <a:buChar char="•"/>
            </a:pPr>
            <a:r>
              <a:rPr lang="en-US" sz="2800" dirty="0">
                <a:latin typeface="Times New Roman" pitchFamily="18" charset="0"/>
                <a:cs typeface="Times New Roman" pitchFamily="18" charset="0"/>
              </a:rPr>
              <a:t>Growing different types of plants to stop the soil erosion.</a:t>
            </a:r>
          </a:p>
          <a:p>
            <a:pPr marL="457200" indent="-457200" algn="l">
              <a:buFont typeface="Arial" pitchFamily="34" charset="0"/>
              <a:buChar char="•"/>
            </a:pPr>
            <a:r>
              <a:rPr lang="en-US" sz="2800" dirty="0">
                <a:latin typeface="Times New Roman" pitchFamily="18" charset="0"/>
                <a:cs typeface="Times New Roman" pitchFamily="18" charset="0"/>
              </a:rPr>
              <a:t>Adapt the tilling practices.</a:t>
            </a:r>
          </a:p>
          <a:p>
            <a:pPr marL="457200" indent="-457200" algn="l">
              <a:buFont typeface="Arial" pitchFamily="34" charset="0"/>
              <a:buChar char="•"/>
            </a:pPr>
            <a:r>
              <a:rPr lang="en-US" sz="2800" dirty="0">
                <a:latin typeface="Times New Roman" pitchFamily="18" charset="0"/>
                <a:cs typeface="Times New Roman" pitchFamily="18" charset="0"/>
              </a:rPr>
              <a:t>Produce home made compost</a:t>
            </a:r>
          </a:p>
          <a:p>
            <a:pPr marL="457200" indent="-457200" algn="l">
              <a:buFont typeface="Arial" pitchFamily="34" charset="0"/>
              <a:buChar char="•"/>
            </a:pPr>
            <a:r>
              <a:rPr lang="en-US" sz="2800" dirty="0">
                <a:latin typeface="Times New Roman" pitchFamily="18" charset="0"/>
                <a:cs typeface="Times New Roman" pitchFamily="18" charset="0"/>
              </a:rPr>
              <a:t>Segregation of waste, proper waste management can decrease the degradation of soil.</a:t>
            </a:r>
          </a:p>
          <a:p>
            <a:pPr marL="457200" indent="-457200" algn="l">
              <a:buFont typeface="Arial" pitchFamily="34" charset="0"/>
              <a:buChar char="•"/>
            </a:pPr>
            <a:r>
              <a:rPr lang="en-US" sz="2800" dirty="0">
                <a:latin typeface="Times New Roman" pitchFamily="18" charset="0"/>
                <a:cs typeface="Times New Roman" pitchFamily="18" charset="0"/>
              </a:rPr>
              <a:t>Support the nearby people or projects who have taken up the initiative to save our ecosystem.</a:t>
            </a:r>
          </a:p>
          <a:p>
            <a:pPr marL="457200" indent="-457200" algn="l">
              <a:buFont typeface="Arial" pitchFamily="34" charset="0"/>
              <a:buChar char="•"/>
            </a:pPr>
            <a:endParaRPr lang="en-US" sz="2800" dirty="0">
              <a:latin typeface="Times New Roman" pitchFamily="18" charset="0"/>
              <a:cs typeface="Times New Roman" pitchFamily="18" charset="0"/>
            </a:endParaRPr>
          </a:p>
          <a:p>
            <a:pPr marL="457200" indent="-457200" algn="l">
              <a:buFont typeface="Arial" pitchFamily="34" charset="0"/>
              <a:buChar char="•"/>
            </a:pPr>
            <a:endParaRPr lang="en-IN" sz="2800" dirty="0">
              <a:latin typeface="Times New Roman" pitchFamily="18" charset="0"/>
              <a:cs typeface="Times New Roman" pitchFamily="18" charset="0"/>
            </a:endParaRPr>
          </a:p>
        </p:txBody>
      </p:sp>
      <p:sp>
        <p:nvSpPr>
          <p:cNvPr id="4" name="Date Placeholder 3"/>
          <p:cNvSpPr>
            <a:spLocks noGrp="1"/>
          </p:cNvSpPr>
          <p:nvPr>
            <p:ph type="dt" sz="half" idx="10"/>
          </p:nvPr>
        </p:nvSpPr>
        <p:spPr/>
        <p:txBody>
          <a:bodyPr/>
          <a:lstStyle/>
          <a:p>
            <a:fld id="{35C26154-5F5F-415F-B031-29D5CA8DC9CC}" type="datetime1">
              <a:rPr lang="en-US" smtClean="0"/>
              <a:t>12/16/2022</a:t>
            </a:fld>
            <a:endParaRPr lang="en-US" dirty="0"/>
          </a:p>
        </p:txBody>
      </p:sp>
      <p:sp>
        <p:nvSpPr>
          <p:cNvPr id="5" name="Footer Placeholder 4"/>
          <p:cNvSpPr>
            <a:spLocks noGrp="1"/>
          </p:cNvSpPr>
          <p:nvPr>
            <p:ph type="ftr" sz="quarter" idx="11"/>
          </p:nvPr>
        </p:nvSpPr>
        <p:spPr/>
        <p:txBody>
          <a:bodyPr/>
          <a:lstStyle/>
          <a:p>
            <a:r>
              <a:rPr lang="en-US"/>
              <a:t>LAKE 2022: Conservation of wetlands: ecosystem-based adaptation of climate change, December 28-30, 2022</a:t>
            </a:r>
          </a:p>
        </p:txBody>
      </p:sp>
      <p:sp>
        <p:nvSpPr>
          <p:cNvPr id="6" name="Slide Number Placeholder 5"/>
          <p:cNvSpPr>
            <a:spLocks noGrp="1"/>
          </p:cNvSpPr>
          <p:nvPr>
            <p:ph type="sldNum" sz="quarter" idx="12"/>
          </p:nvPr>
        </p:nvSpPr>
        <p:spPr/>
        <p:txBody>
          <a:bodyPr/>
          <a:lstStyle/>
          <a:p>
            <a:fld id="{160BA74A-6969-4319-B41E-47A61A7E8336}" type="slidenum">
              <a:rPr lang="en-US" smtClean="0"/>
              <a:t>15</a:t>
            </a:fld>
            <a:endParaRPr lang="en-US"/>
          </a:p>
        </p:txBody>
      </p:sp>
    </p:spTree>
    <p:extLst>
      <p:ext uri="{BB962C8B-B14F-4D97-AF65-F5344CB8AC3E}">
        <p14:creationId xmlns:p14="http://schemas.microsoft.com/office/powerpoint/2010/main" val="2742600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normAutofit/>
          </a:bodyPr>
          <a:lstStyle/>
          <a:p>
            <a:pPr algn="ctr"/>
            <a:r>
              <a:rPr lang="en-US" sz="3600" b="1" dirty="0">
                <a:latin typeface="Times New Roman" panose="02020603050405020304" pitchFamily="18" charset="0"/>
                <a:cs typeface="Times New Roman" panose="02020603050405020304" pitchFamily="18" charset="0"/>
              </a:rPr>
              <a:t>Conclusion</a:t>
            </a:r>
          </a:p>
        </p:txBody>
      </p:sp>
      <p:sp>
        <p:nvSpPr>
          <p:cNvPr id="7" name="Content Placeholder 2"/>
          <p:cNvSpPr>
            <a:spLocks noGrp="1"/>
          </p:cNvSpPr>
          <p:nvPr>
            <p:ph idx="1"/>
          </p:nvPr>
        </p:nvSpPr>
        <p:spPr>
          <a:xfrm>
            <a:off x="327546" y="2096661"/>
            <a:ext cx="11536908" cy="3318301"/>
          </a:xfrm>
        </p:spPr>
        <p:txBody>
          <a:bodyPr>
            <a:normAutofit/>
          </a:bodyPr>
          <a:lstStyle/>
          <a:p>
            <a:pPr algn="just"/>
            <a:r>
              <a:rPr lang="en-US" dirty="0">
                <a:latin typeface="Times New Roman" panose="02020603050405020304" pitchFamily="18" charset="0"/>
                <a:cs typeface="Times New Roman" panose="02020603050405020304" pitchFamily="18" charset="0"/>
              </a:rPr>
              <a:t>Soil analysis is very important in order to determine the components of soil for sustainable diverse ecosystem.</a:t>
            </a:r>
          </a:p>
          <a:p>
            <a:pPr algn="just"/>
            <a:r>
              <a:rPr lang="en-US" dirty="0">
                <a:latin typeface="Times New Roman" panose="02020603050405020304" pitchFamily="18" charset="0"/>
                <a:cs typeface="Times New Roman" panose="02020603050405020304" pitchFamily="18" charset="0"/>
              </a:rPr>
              <a:t>Soil erosion is the main problem being faced.</a:t>
            </a:r>
          </a:p>
          <a:p>
            <a:pPr algn="just"/>
            <a:r>
              <a:rPr lang="en-US" dirty="0">
                <a:latin typeface="Times New Roman" panose="02020603050405020304" pitchFamily="18" charset="0"/>
                <a:cs typeface="Times New Roman" panose="02020603050405020304" pitchFamily="18" charset="0"/>
              </a:rPr>
              <a:t>Planting plants can reduce the erosion </a:t>
            </a:r>
          </a:p>
          <a:p>
            <a:pPr algn="just"/>
            <a:r>
              <a:rPr lang="en-US" dirty="0">
                <a:latin typeface="Times New Roman" panose="02020603050405020304" pitchFamily="18" charset="0"/>
                <a:cs typeface="Times New Roman" panose="02020603050405020304" pitchFamily="18" charset="0"/>
              </a:rPr>
              <a:t>Organic matter or compost is usually the most effective treatment.</a:t>
            </a:r>
          </a:p>
        </p:txBody>
      </p:sp>
      <p:sp>
        <p:nvSpPr>
          <p:cNvPr id="8" name="Footer Placeholder 7"/>
          <p:cNvSpPr>
            <a:spLocks noGrp="1"/>
          </p:cNvSpPr>
          <p:nvPr>
            <p:ph type="ftr" sz="quarter" idx="11"/>
          </p:nvPr>
        </p:nvSpPr>
        <p:spPr/>
        <p:txBody>
          <a:bodyPr/>
          <a:lstStyle/>
          <a:p>
            <a:r>
              <a:rPr lang="en-US"/>
              <a:t>LAKE 2022: Conservation of wetlands: ecosystem-based adaptation of climate change, December 28-30, 2022</a:t>
            </a:r>
          </a:p>
        </p:txBody>
      </p:sp>
      <p:sp>
        <p:nvSpPr>
          <p:cNvPr id="9" name="Date Placeholder 8"/>
          <p:cNvSpPr>
            <a:spLocks noGrp="1"/>
          </p:cNvSpPr>
          <p:nvPr>
            <p:ph type="dt" sz="half" idx="10"/>
          </p:nvPr>
        </p:nvSpPr>
        <p:spPr/>
        <p:txBody>
          <a:bodyPr/>
          <a:lstStyle/>
          <a:p>
            <a:fld id="{C6826694-421D-4252-B1AA-BE5F6C07F3AB}" type="datetime1">
              <a:rPr lang="en-US" smtClean="0"/>
              <a:t>12/16/2022</a:t>
            </a:fld>
            <a:endParaRPr lang="en-US" dirty="0"/>
          </a:p>
        </p:txBody>
      </p:sp>
      <p:sp>
        <p:nvSpPr>
          <p:cNvPr id="10" name="Slide Number Placeholder 9"/>
          <p:cNvSpPr>
            <a:spLocks noGrp="1"/>
          </p:cNvSpPr>
          <p:nvPr>
            <p:ph type="sldNum" sz="quarter" idx="12"/>
          </p:nvPr>
        </p:nvSpPr>
        <p:spPr/>
        <p:txBody>
          <a:bodyPr/>
          <a:lstStyle/>
          <a:p>
            <a:fld id="{160BA74A-6969-4319-B41E-47A61A7E8336}" type="slidenum">
              <a:rPr lang="en-US" smtClean="0"/>
              <a:t>16</a:t>
            </a:fld>
            <a:endParaRPr lang="en-US"/>
          </a:p>
        </p:txBody>
      </p:sp>
    </p:spTree>
    <p:extLst>
      <p:ext uri="{BB962C8B-B14F-4D97-AF65-F5344CB8AC3E}">
        <p14:creationId xmlns:p14="http://schemas.microsoft.com/office/powerpoint/2010/main" val="762561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7DB75BE-FDA5-4103-88A8-772AC6440406}" type="datetime1">
              <a:rPr lang="en-US" smtClean="0"/>
              <a:t>12/16/2022</a:t>
            </a:fld>
            <a:endParaRPr lang="en-US" dirty="0"/>
          </a:p>
        </p:txBody>
      </p:sp>
      <p:sp>
        <p:nvSpPr>
          <p:cNvPr id="5" name="Footer Placeholder 4"/>
          <p:cNvSpPr>
            <a:spLocks noGrp="1"/>
          </p:cNvSpPr>
          <p:nvPr>
            <p:ph type="ftr" sz="quarter" idx="11"/>
          </p:nvPr>
        </p:nvSpPr>
        <p:spPr/>
        <p:txBody>
          <a:bodyPr/>
          <a:lstStyle/>
          <a:p>
            <a:r>
              <a:rPr lang="en-US"/>
              <a:t>LAKE 2022: Conservation of wetlands: ecosystem-based adaptation of climate change, December 28-30, 2022</a:t>
            </a:r>
          </a:p>
        </p:txBody>
      </p:sp>
      <p:sp>
        <p:nvSpPr>
          <p:cNvPr id="6" name="Slide Number Placeholder 5"/>
          <p:cNvSpPr>
            <a:spLocks noGrp="1"/>
          </p:cNvSpPr>
          <p:nvPr>
            <p:ph type="sldNum" sz="quarter" idx="12"/>
          </p:nvPr>
        </p:nvSpPr>
        <p:spPr/>
        <p:txBody>
          <a:bodyPr/>
          <a:lstStyle/>
          <a:p>
            <a:fld id="{160BA74A-6969-4319-B41E-47A61A7E8336}" type="slidenum">
              <a:rPr lang="en-US" smtClean="0"/>
              <a:t>17</a:t>
            </a:fld>
            <a:endParaRPr lang="en-US"/>
          </a:p>
        </p:txBody>
      </p:sp>
      <p:pic>
        <p:nvPicPr>
          <p:cNvPr id="1027" name="Picture 3" descr="C:\Users\Admin\Desktop\New folder (3)\IMG-20221213-WA00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97616" y="4071938"/>
            <a:ext cx="2265030" cy="246770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New folder (3)\IMG-20221213-WA00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19445" y="155151"/>
            <a:ext cx="2743201" cy="375854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Admin\Desktop\New folder (3)\IMG-20221213-WA008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42" y="4561942"/>
            <a:ext cx="2858303" cy="21288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B63522A-ADB7-C174-26E0-C1499EDA0B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353" y="148128"/>
            <a:ext cx="3734113" cy="2374910"/>
          </a:xfrm>
          <a:prstGeom prst="rect">
            <a:avLst/>
          </a:prstGeom>
        </p:spPr>
      </p:pic>
      <p:pic>
        <p:nvPicPr>
          <p:cNvPr id="9" name="Picture 8">
            <a:extLst>
              <a:ext uri="{FF2B5EF4-FFF2-40B4-BE49-F238E27FC236}">
                <a16:creationId xmlns:a16="http://schemas.microsoft.com/office/drawing/2014/main" id="{0BE466DB-59E7-E0AC-695C-27ED601A9E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31822" y="3011418"/>
            <a:ext cx="2318815" cy="3551373"/>
          </a:xfrm>
          <a:prstGeom prst="rect">
            <a:avLst/>
          </a:prstGeom>
        </p:spPr>
      </p:pic>
      <p:pic>
        <p:nvPicPr>
          <p:cNvPr id="11" name="Picture 10">
            <a:extLst>
              <a:ext uri="{FF2B5EF4-FFF2-40B4-BE49-F238E27FC236}">
                <a16:creationId xmlns:a16="http://schemas.microsoft.com/office/drawing/2014/main" id="{6A90352B-52F9-F28C-975E-698A86B35C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8818" y="3011418"/>
            <a:ext cx="4295396" cy="3710057"/>
          </a:xfrm>
          <a:prstGeom prst="rect">
            <a:avLst/>
          </a:prstGeom>
        </p:spPr>
      </p:pic>
      <p:pic>
        <p:nvPicPr>
          <p:cNvPr id="12" name="Picture 11">
            <a:extLst>
              <a:ext uri="{FF2B5EF4-FFF2-40B4-BE49-F238E27FC236}">
                <a16:creationId xmlns:a16="http://schemas.microsoft.com/office/drawing/2014/main" id="{963C6E80-4356-99F4-C365-F33B07283360}"/>
              </a:ext>
            </a:extLst>
          </p:cNvPr>
          <p:cNvPicPr>
            <a:picLocks noChangeAspect="1"/>
          </p:cNvPicPr>
          <p:nvPr/>
        </p:nvPicPr>
        <p:blipFill>
          <a:blip r:embed="rId8"/>
          <a:stretch>
            <a:fillRect/>
          </a:stretch>
        </p:blipFill>
        <p:spPr>
          <a:xfrm>
            <a:off x="3927696" y="155151"/>
            <a:ext cx="5252421" cy="2765317"/>
          </a:xfrm>
          <a:prstGeom prst="rect">
            <a:avLst/>
          </a:prstGeom>
        </p:spPr>
      </p:pic>
      <p:sp>
        <p:nvSpPr>
          <p:cNvPr id="14" name="TextBox 13">
            <a:extLst>
              <a:ext uri="{FF2B5EF4-FFF2-40B4-BE49-F238E27FC236}">
                <a16:creationId xmlns:a16="http://schemas.microsoft.com/office/drawing/2014/main" id="{D669DDCE-5E3F-4150-B512-246889757A14}"/>
              </a:ext>
            </a:extLst>
          </p:cNvPr>
          <p:cNvSpPr txBox="1"/>
          <p:nvPr/>
        </p:nvSpPr>
        <p:spPr>
          <a:xfrm>
            <a:off x="454322" y="1527790"/>
            <a:ext cx="3734113" cy="646331"/>
          </a:xfrm>
          <a:prstGeom prst="rect">
            <a:avLst/>
          </a:prstGeom>
          <a:noFill/>
        </p:spPr>
        <p:txBody>
          <a:bodyPr wrap="square" rtlCol="0">
            <a:spAutoFit/>
          </a:bodyPr>
          <a:lstStyle/>
          <a:p>
            <a:r>
              <a:rPr lang="en-IN" b="1" i="1" dirty="0">
                <a:solidFill>
                  <a:schemeClr val="bg1"/>
                </a:solidFill>
                <a:highlight>
                  <a:srgbClr val="C0C0C0"/>
                </a:highlight>
              </a:rPr>
              <a:t>Macrolepiota </a:t>
            </a:r>
            <a:r>
              <a:rPr lang="en-IN" b="1" i="1" dirty="0" err="1">
                <a:solidFill>
                  <a:schemeClr val="bg1"/>
                </a:solidFill>
                <a:highlight>
                  <a:srgbClr val="C0C0C0"/>
                </a:highlight>
              </a:rPr>
              <a:t>albuminosa</a:t>
            </a:r>
            <a:r>
              <a:rPr lang="en-IN" b="1" i="1" dirty="0">
                <a:solidFill>
                  <a:schemeClr val="bg1"/>
                </a:solidFill>
                <a:highlight>
                  <a:srgbClr val="C0C0C0"/>
                </a:highlight>
              </a:rPr>
              <a:t> (termite mushroom) </a:t>
            </a:r>
            <a:r>
              <a:rPr lang="en-IN" dirty="0">
                <a:solidFill>
                  <a:schemeClr val="bg1"/>
                </a:solidFill>
                <a:highlight>
                  <a:srgbClr val="C0C0C0"/>
                </a:highlight>
              </a:rPr>
              <a:t>Fungus</a:t>
            </a:r>
          </a:p>
        </p:txBody>
      </p:sp>
      <p:sp>
        <p:nvSpPr>
          <p:cNvPr id="15" name="TextBox 14">
            <a:extLst>
              <a:ext uri="{FF2B5EF4-FFF2-40B4-BE49-F238E27FC236}">
                <a16:creationId xmlns:a16="http://schemas.microsoft.com/office/drawing/2014/main" id="{367CA834-2BCE-3CEC-9D6F-FEDC302A1F8C}"/>
              </a:ext>
            </a:extLst>
          </p:cNvPr>
          <p:cNvSpPr txBox="1"/>
          <p:nvPr/>
        </p:nvSpPr>
        <p:spPr>
          <a:xfrm>
            <a:off x="7532915" y="5429004"/>
            <a:ext cx="1948542" cy="369332"/>
          </a:xfrm>
          <a:prstGeom prst="rect">
            <a:avLst/>
          </a:prstGeom>
          <a:noFill/>
        </p:spPr>
        <p:txBody>
          <a:bodyPr wrap="square" rtlCol="0">
            <a:spAutoFit/>
          </a:bodyPr>
          <a:lstStyle/>
          <a:p>
            <a:r>
              <a:rPr lang="en-IN" dirty="0">
                <a:highlight>
                  <a:srgbClr val="C0C0C0"/>
                </a:highlight>
              </a:rPr>
              <a:t>Fishpole bamboo</a:t>
            </a:r>
          </a:p>
        </p:txBody>
      </p:sp>
      <p:sp>
        <p:nvSpPr>
          <p:cNvPr id="16" name="TextBox 15">
            <a:extLst>
              <a:ext uri="{FF2B5EF4-FFF2-40B4-BE49-F238E27FC236}">
                <a16:creationId xmlns:a16="http://schemas.microsoft.com/office/drawing/2014/main" id="{A03D20B7-07E7-105D-A47A-0A7371C3C630}"/>
              </a:ext>
            </a:extLst>
          </p:cNvPr>
          <p:cNvSpPr txBox="1"/>
          <p:nvPr/>
        </p:nvSpPr>
        <p:spPr>
          <a:xfrm>
            <a:off x="582554" y="5816756"/>
            <a:ext cx="1747753" cy="369332"/>
          </a:xfrm>
          <a:prstGeom prst="rect">
            <a:avLst/>
          </a:prstGeom>
          <a:noFill/>
        </p:spPr>
        <p:txBody>
          <a:bodyPr wrap="square" rtlCol="0">
            <a:spAutoFit/>
          </a:bodyPr>
          <a:lstStyle/>
          <a:p>
            <a:r>
              <a:rPr lang="en-IN" dirty="0">
                <a:highlight>
                  <a:srgbClr val="C0C0C0"/>
                </a:highlight>
              </a:rPr>
              <a:t>Honeycomb</a:t>
            </a:r>
          </a:p>
        </p:txBody>
      </p:sp>
      <p:sp>
        <p:nvSpPr>
          <p:cNvPr id="18" name="TextBox 17">
            <a:extLst>
              <a:ext uri="{FF2B5EF4-FFF2-40B4-BE49-F238E27FC236}">
                <a16:creationId xmlns:a16="http://schemas.microsoft.com/office/drawing/2014/main" id="{77CEFF7A-AE76-A861-68E6-5C17ABB48FDE}"/>
              </a:ext>
            </a:extLst>
          </p:cNvPr>
          <p:cNvSpPr txBox="1"/>
          <p:nvPr/>
        </p:nvSpPr>
        <p:spPr>
          <a:xfrm>
            <a:off x="9719976" y="2090057"/>
            <a:ext cx="2265195" cy="369332"/>
          </a:xfrm>
          <a:prstGeom prst="rect">
            <a:avLst/>
          </a:prstGeom>
          <a:noFill/>
        </p:spPr>
        <p:txBody>
          <a:bodyPr wrap="square" rtlCol="0">
            <a:spAutoFit/>
          </a:bodyPr>
          <a:lstStyle/>
          <a:p>
            <a:r>
              <a:rPr lang="en-IN" dirty="0" err="1">
                <a:highlight>
                  <a:srgbClr val="C0C0C0"/>
                </a:highlight>
              </a:rPr>
              <a:t>Samuma</a:t>
            </a:r>
            <a:r>
              <a:rPr lang="en-IN" dirty="0">
                <a:highlight>
                  <a:srgbClr val="C0C0C0"/>
                </a:highlight>
              </a:rPr>
              <a:t> tree</a:t>
            </a:r>
          </a:p>
        </p:txBody>
      </p:sp>
      <p:sp>
        <p:nvSpPr>
          <p:cNvPr id="19" name="TextBox 18">
            <a:extLst>
              <a:ext uri="{FF2B5EF4-FFF2-40B4-BE49-F238E27FC236}">
                <a16:creationId xmlns:a16="http://schemas.microsoft.com/office/drawing/2014/main" id="{F313CEF8-F023-5A1A-723D-4B04CEA9CB7B}"/>
              </a:ext>
            </a:extLst>
          </p:cNvPr>
          <p:cNvSpPr txBox="1"/>
          <p:nvPr/>
        </p:nvSpPr>
        <p:spPr>
          <a:xfrm>
            <a:off x="10107104" y="5947595"/>
            <a:ext cx="2032215" cy="369332"/>
          </a:xfrm>
          <a:prstGeom prst="rect">
            <a:avLst/>
          </a:prstGeom>
          <a:noFill/>
        </p:spPr>
        <p:txBody>
          <a:bodyPr wrap="square" rtlCol="0">
            <a:spAutoFit/>
          </a:bodyPr>
          <a:lstStyle/>
          <a:p>
            <a:r>
              <a:rPr lang="en-IN" dirty="0">
                <a:highlight>
                  <a:srgbClr val="C0C0C0"/>
                </a:highlight>
              </a:rPr>
              <a:t>African tulip</a:t>
            </a:r>
          </a:p>
        </p:txBody>
      </p:sp>
      <p:pic>
        <p:nvPicPr>
          <p:cNvPr id="21" name="Picture 20">
            <a:extLst>
              <a:ext uri="{FF2B5EF4-FFF2-40B4-BE49-F238E27FC236}">
                <a16:creationId xmlns:a16="http://schemas.microsoft.com/office/drawing/2014/main" id="{F6B662CB-96CA-13F5-0825-700D10EB010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9354" y="2523038"/>
            <a:ext cx="2851856" cy="2128897"/>
          </a:xfrm>
          <a:prstGeom prst="rect">
            <a:avLst/>
          </a:prstGeom>
        </p:spPr>
      </p:pic>
      <p:sp>
        <p:nvSpPr>
          <p:cNvPr id="22" name="TextBox 21">
            <a:extLst>
              <a:ext uri="{FF2B5EF4-FFF2-40B4-BE49-F238E27FC236}">
                <a16:creationId xmlns:a16="http://schemas.microsoft.com/office/drawing/2014/main" id="{9E146A99-1A43-21AA-D6B2-C0A83ECB12F5}"/>
              </a:ext>
            </a:extLst>
          </p:cNvPr>
          <p:cNvSpPr txBox="1"/>
          <p:nvPr/>
        </p:nvSpPr>
        <p:spPr>
          <a:xfrm>
            <a:off x="839963" y="3907971"/>
            <a:ext cx="1572534" cy="369332"/>
          </a:xfrm>
          <a:prstGeom prst="rect">
            <a:avLst/>
          </a:prstGeom>
          <a:noFill/>
        </p:spPr>
        <p:txBody>
          <a:bodyPr wrap="square" rtlCol="0">
            <a:spAutoFit/>
          </a:bodyPr>
          <a:lstStyle/>
          <a:p>
            <a:r>
              <a:rPr lang="en-IN" dirty="0">
                <a:highlight>
                  <a:srgbClr val="C0C0C0"/>
                </a:highlight>
              </a:rPr>
              <a:t>sapodilla</a:t>
            </a:r>
            <a:endParaRPr lang="en-IN" dirty="0"/>
          </a:p>
        </p:txBody>
      </p:sp>
      <p:sp>
        <p:nvSpPr>
          <p:cNvPr id="23" name="TextBox 22">
            <a:extLst>
              <a:ext uri="{FF2B5EF4-FFF2-40B4-BE49-F238E27FC236}">
                <a16:creationId xmlns:a16="http://schemas.microsoft.com/office/drawing/2014/main" id="{7D9F005D-787B-49C8-3A0A-ADD2E60AA1AB}"/>
              </a:ext>
            </a:extLst>
          </p:cNvPr>
          <p:cNvSpPr txBox="1"/>
          <p:nvPr/>
        </p:nvSpPr>
        <p:spPr>
          <a:xfrm>
            <a:off x="4295536" y="2292205"/>
            <a:ext cx="3600927" cy="461665"/>
          </a:xfrm>
          <a:prstGeom prst="rect">
            <a:avLst/>
          </a:prstGeom>
          <a:noFill/>
        </p:spPr>
        <p:txBody>
          <a:bodyPr wrap="square" rtlCol="0">
            <a:spAutoFit/>
          </a:bodyPr>
          <a:lstStyle/>
          <a:p>
            <a:r>
              <a:rPr lang="en-US" sz="2400" dirty="0">
                <a:highlight>
                  <a:srgbClr val="FFFF00"/>
                </a:highlight>
                <a:latin typeface="Times New Roman" pitchFamily="18" charset="0"/>
                <a:cs typeface="Times New Roman" pitchFamily="18" charset="0"/>
              </a:rPr>
              <a:t>Biodiversity in our school </a:t>
            </a:r>
            <a:endParaRPr lang="en-IN" sz="2400" dirty="0">
              <a:highlight>
                <a:srgbClr val="FFFF00"/>
              </a:highlight>
              <a:latin typeface="Times New Roman" pitchFamily="18" charset="0"/>
              <a:cs typeface="Times New Roman" pitchFamily="18" charset="0"/>
            </a:endParaRPr>
          </a:p>
        </p:txBody>
      </p:sp>
    </p:spTree>
    <p:extLst>
      <p:ext uri="{BB962C8B-B14F-4D97-AF65-F5344CB8AC3E}">
        <p14:creationId xmlns:p14="http://schemas.microsoft.com/office/powerpoint/2010/main" val="8618846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normAutofit/>
          </a:bodyPr>
          <a:lstStyle/>
          <a:p>
            <a:pPr algn="ctr"/>
            <a:r>
              <a:rPr lang="en-US" sz="3600" b="1" dirty="0">
                <a:latin typeface="Times New Roman" panose="02020603050405020304" pitchFamily="18" charset="0"/>
                <a:cs typeface="Times New Roman" panose="02020603050405020304" pitchFamily="18" charset="0"/>
              </a:rPr>
              <a:t>References</a:t>
            </a:r>
          </a:p>
        </p:txBody>
      </p:sp>
      <p:sp>
        <p:nvSpPr>
          <p:cNvPr id="8" name="Footer Placeholder 7"/>
          <p:cNvSpPr>
            <a:spLocks noGrp="1"/>
          </p:cNvSpPr>
          <p:nvPr>
            <p:ph type="ftr" sz="quarter" idx="11"/>
          </p:nvPr>
        </p:nvSpPr>
        <p:spPr/>
        <p:txBody>
          <a:bodyPr/>
          <a:lstStyle/>
          <a:p>
            <a:r>
              <a:rPr lang="en-US"/>
              <a:t>LAKE 2022: Conservation of wetlands: ecosystem-based adaptation of climate change, December 28-30, 2022</a:t>
            </a:r>
          </a:p>
        </p:txBody>
      </p:sp>
      <p:sp>
        <p:nvSpPr>
          <p:cNvPr id="9" name="Date Placeholder 8"/>
          <p:cNvSpPr>
            <a:spLocks noGrp="1"/>
          </p:cNvSpPr>
          <p:nvPr>
            <p:ph type="dt" sz="half" idx="10"/>
          </p:nvPr>
        </p:nvSpPr>
        <p:spPr/>
        <p:txBody>
          <a:bodyPr/>
          <a:lstStyle/>
          <a:p>
            <a:fld id="{610A5BFC-6931-4FA4-9AFB-318BD132B264}" type="datetime1">
              <a:rPr lang="en-US" smtClean="0"/>
              <a:t>12/16/2022</a:t>
            </a:fld>
            <a:endParaRPr lang="en-US" dirty="0"/>
          </a:p>
        </p:txBody>
      </p:sp>
      <p:sp>
        <p:nvSpPr>
          <p:cNvPr id="10" name="Slide Number Placeholder 9"/>
          <p:cNvSpPr>
            <a:spLocks noGrp="1"/>
          </p:cNvSpPr>
          <p:nvPr>
            <p:ph type="sldNum" sz="quarter" idx="12"/>
          </p:nvPr>
        </p:nvSpPr>
        <p:spPr/>
        <p:txBody>
          <a:bodyPr/>
          <a:lstStyle/>
          <a:p>
            <a:fld id="{160BA74A-6969-4319-B41E-47A61A7E8336}" type="slidenum">
              <a:rPr lang="en-US" smtClean="0"/>
              <a:t>18</a:t>
            </a:fld>
            <a:endParaRPr lang="en-US"/>
          </a:p>
        </p:txBody>
      </p:sp>
      <p:sp>
        <p:nvSpPr>
          <p:cNvPr id="3" name="TextBox 2"/>
          <p:cNvSpPr txBox="1"/>
          <p:nvPr/>
        </p:nvSpPr>
        <p:spPr>
          <a:xfrm>
            <a:off x="885824" y="1971674"/>
            <a:ext cx="10658475" cy="3385542"/>
          </a:xfrm>
          <a:prstGeom prst="rect">
            <a:avLst/>
          </a:prstGeom>
          <a:noFill/>
        </p:spPr>
        <p:txBody>
          <a:bodyPr wrap="square" rtlCol="0">
            <a:spAutoFit/>
          </a:bodyPr>
          <a:lstStyle/>
          <a:p>
            <a:pPr marL="285750" indent="-285750">
              <a:buFont typeface="Arial" pitchFamily="34" charset="0"/>
              <a:buChar char="•"/>
            </a:pPr>
            <a:r>
              <a:rPr lang="en-IN" sz="2800" dirty="0">
                <a:latin typeface="Times New Roman" pitchFamily="18" charset="0"/>
                <a:cs typeface="Times New Roman" pitchFamily="18" charset="0"/>
                <a:hlinkClick r:id="rId2"/>
              </a:rPr>
              <a:t>https://www.slideshare.net</a:t>
            </a:r>
            <a:endParaRPr lang="en-IN" sz="2800" dirty="0">
              <a:latin typeface="Times New Roman" pitchFamily="18" charset="0"/>
              <a:cs typeface="Times New Roman" pitchFamily="18" charset="0"/>
            </a:endParaRPr>
          </a:p>
          <a:p>
            <a:pPr marL="285750" indent="-285750">
              <a:buFont typeface="Arial" pitchFamily="34" charset="0"/>
              <a:buChar char="•"/>
            </a:pPr>
            <a:r>
              <a:rPr lang="en-IN" sz="2800" dirty="0">
                <a:latin typeface="Times New Roman" pitchFamily="18" charset="0"/>
                <a:cs typeface="Times New Roman" pitchFamily="18" charset="0"/>
              </a:rPr>
              <a:t>https://kids.frontiersin.org</a:t>
            </a:r>
          </a:p>
          <a:p>
            <a:pPr marL="285750" indent="-285750">
              <a:buFont typeface="Arial" pitchFamily="34" charset="0"/>
              <a:buChar char="•"/>
            </a:pPr>
            <a:r>
              <a:rPr lang="en-IN" sz="2800" dirty="0">
                <a:latin typeface="Times New Roman" pitchFamily="18" charset="0"/>
                <a:cs typeface="Times New Roman" pitchFamily="18" charset="0"/>
                <a:hlinkClick r:id="rId3"/>
              </a:rPr>
              <a:t>https://www.aces.edu/</a:t>
            </a:r>
            <a:endParaRPr lang="en-IN" sz="2800" dirty="0">
              <a:latin typeface="Times New Roman" pitchFamily="18" charset="0"/>
              <a:cs typeface="Times New Roman" pitchFamily="18" charset="0"/>
            </a:endParaRPr>
          </a:p>
          <a:p>
            <a:pPr marL="285750" indent="-285750">
              <a:buFont typeface="Arial" pitchFamily="34" charset="0"/>
              <a:buChar char="•"/>
            </a:pPr>
            <a:r>
              <a:rPr lang="en-IN" sz="2800" dirty="0">
                <a:latin typeface="Times New Roman" pitchFamily="18" charset="0"/>
                <a:cs typeface="Times New Roman" pitchFamily="18" charset="0"/>
                <a:hlinkClick r:id="rId4"/>
              </a:rPr>
              <a:t>https://earth.google.com/</a:t>
            </a:r>
            <a:endParaRPr lang="en-IN" sz="2800" dirty="0">
              <a:latin typeface="Times New Roman" pitchFamily="18" charset="0"/>
              <a:cs typeface="Times New Roman" pitchFamily="18" charset="0"/>
            </a:endParaRPr>
          </a:p>
          <a:p>
            <a:pPr marL="285750" indent="-285750">
              <a:buFont typeface="Arial" pitchFamily="34" charset="0"/>
              <a:buChar char="•"/>
            </a:pPr>
            <a:r>
              <a:rPr lang="en-IN" sz="2800" dirty="0">
                <a:latin typeface="Times New Roman" pitchFamily="18" charset="0"/>
                <a:cs typeface="Times New Roman" pitchFamily="18" charset="0"/>
                <a:hlinkClick r:id="rId5"/>
              </a:rPr>
              <a:t>https://www.vvi.edu.in/</a:t>
            </a:r>
            <a:endParaRPr lang="en-IN" sz="2800" dirty="0">
              <a:latin typeface="Times New Roman" pitchFamily="18" charset="0"/>
              <a:cs typeface="Times New Roman" pitchFamily="18" charset="0"/>
            </a:endParaRPr>
          </a:p>
          <a:p>
            <a:pPr marL="285750" indent="-285750">
              <a:buFont typeface="Arial" pitchFamily="34" charset="0"/>
              <a:buChar char="•"/>
            </a:pPr>
            <a:r>
              <a:rPr lang="en-IN" sz="2800" dirty="0">
                <a:latin typeface="Times New Roman" pitchFamily="18" charset="0"/>
                <a:cs typeface="Times New Roman" pitchFamily="18" charset="0"/>
                <a:hlinkClick r:id="rId6"/>
              </a:rPr>
              <a:t>https://shyamsteel.com/</a:t>
            </a:r>
            <a:endParaRPr lang="en-IN" sz="2800" dirty="0">
              <a:latin typeface="Times New Roman" pitchFamily="18" charset="0"/>
              <a:cs typeface="Times New Roman" pitchFamily="18" charset="0"/>
            </a:endParaRPr>
          </a:p>
          <a:p>
            <a:pPr marL="285750" indent="-285750">
              <a:buFont typeface="Arial" pitchFamily="34" charset="0"/>
              <a:buChar char="•"/>
            </a:pPr>
            <a:r>
              <a:rPr lang="en-IN" sz="2800" dirty="0">
                <a:latin typeface="Times New Roman" pitchFamily="18" charset="0"/>
                <a:cs typeface="Times New Roman" pitchFamily="18" charset="0"/>
              </a:rPr>
              <a:t>https://theconstructor.org</a:t>
            </a:r>
            <a:r>
              <a:rPr lang="en-IN" dirty="0"/>
              <a:t>/</a:t>
            </a:r>
          </a:p>
          <a:p>
            <a:pPr marL="285750" indent="-285750">
              <a:buFont typeface="Arial" pitchFamily="34" charset="0"/>
              <a:buChar char="•"/>
            </a:pPr>
            <a:endParaRPr lang="en-IN" dirty="0"/>
          </a:p>
        </p:txBody>
      </p:sp>
    </p:spTree>
    <p:extLst>
      <p:ext uri="{BB962C8B-B14F-4D97-AF65-F5344CB8AC3E}">
        <p14:creationId xmlns:p14="http://schemas.microsoft.com/office/powerpoint/2010/main" val="25376492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95425" y="393701"/>
            <a:ext cx="9144000" cy="877887"/>
          </a:xfrm>
        </p:spPr>
        <p:txBody>
          <a:bodyPr>
            <a:normAutofit/>
          </a:bodyPr>
          <a:lstStyle/>
          <a:p>
            <a:r>
              <a:rPr lang="en-US" sz="3600" b="1" dirty="0">
                <a:latin typeface="Times New Roman" pitchFamily="18" charset="0"/>
                <a:cs typeface="Times New Roman" pitchFamily="18" charset="0"/>
              </a:rPr>
              <a:t>Acknowledgment</a:t>
            </a:r>
            <a:endParaRPr lang="en-IN" b="1" dirty="0">
              <a:latin typeface="Times New Roman" pitchFamily="18" charset="0"/>
              <a:cs typeface="Times New Roman" pitchFamily="18" charset="0"/>
            </a:endParaRPr>
          </a:p>
        </p:txBody>
      </p:sp>
      <p:sp>
        <p:nvSpPr>
          <p:cNvPr id="3" name="Subtitle 2"/>
          <p:cNvSpPr>
            <a:spLocks noGrp="1"/>
          </p:cNvSpPr>
          <p:nvPr>
            <p:ph type="subTitle" idx="1"/>
          </p:nvPr>
        </p:nvSpPr>
        <p:spPr>
          <a:xfrm>
            <a:off x="885825" y="2028825"/>
            <a:ext cx="9782175" cy="3228975"/>
          </a:xfrm>
        </p:spPr>
        <p:txBody>
          <a:bodyPr>
            <a:normAutofit/>
          </a:bodyPr>
          <a:lstStyle/>
          <a:p>
            <a:pPr marL="457200" indent="-457200" algn="l">
              <a:buFont typeface="Arial" pitchFamily="34" charset="0"/>
              <a:buChar char="•"/>
            </a:pPr>
            <a:r>
              <a:rPr lang="en-US" sz="2800" dirty="0">
                <a:latin typeface="Times New Roman" pitchFamily="18" charset="0"/>
                <a:cs typeface="Times New Roman" pitchFamily="18" charset="0"/>
              </a:rPr>
              <a:t>I thank </a:t>
            </a:r>
            <a:r>
              <a:rPr lang="en-US" sz="2800" dirty="0" err="1" smtClean="0">
                <a:latin typeface="Times New Roman" pitchFamily="18" charset="0"/>
                <a:cs typeface="Times New Roman" pitchFamily="18" charset="0"/>
              </a:rPr>
              <a:t>IISc</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for providing such a good opportunity for students to share their research work.</a:t>
            </a:r>
          </a:p>
          <a:p>
            <a:pPr marL="457200" indent="-457200" algn="l">
              <a:buFont typeface="Arial" pitchFamily="34" charset="0"/>
              <a:buChar char="•"/>
            </a:pPr>
            <a:r>
              <a:rPr lang="en-US" sz="2800" dirty="0">
                <a:latin typeface="Times New Roman" pitchFamily="18" charset="0"/>
                <a:cs typeface="Times New Roman" pitchFamily="18" charset="0"/>
              </a:rPr>
              <a:t>And I also thank Vagdevi Vilas Institutions for giving </a:t>
            </a:r>
            <a:r>
              <a:rPr lang="en-US" sz="2800" dirty="0" smtClean="0">
                <a:latin typeface="Times New Roman" pitchFamily="18" charset="0"/>
                <a:cs typeface="Times New Roman" pitchFamily="18" charset="0"/>
              </a:rPr>
              <a:t>the </a:t>
            </a:r>
            <a:r>
              <a:rPr lang="en-US" sz="2800" dirty="0">
                <a:latin typeface="Times New Roman" pitchFamily="18" charset="0"/>
                <a:cs typeface="Times New Roman" pitchFamily="18" charset="0"/>
              </a:rPr>
              <a:t>opportunity to be a part of </a:t>
            </a:r>
            <a:r>
              <a:rPr lang="en-US" sz="2800" dirty="0" err="1" smtClean="0">
                <a:latin typeface="Times New Roman" pitchFamily="18" charset="0"/>
                <a:cs typeface="Times New Roman" pitchFamily="18" charset="0"/>
              </a:rPr>
              <a:t>IISc</a:t>
            </a:r>
            <a:r>
              <a:rPr lang="en-IN" sz="2800" dirty="0" smtClean="0"/>
              <a:t> </a:t>
            </a:r>
            <a:r>
              <a:rPr lang="en-IN" sz="2800" dirty="0"/>
              <a:t>(</a:t>
            </a:r>
            <a:r>
              <a:rPr lang="en-IN" sz="2800" dirty="0">
                <a:latin typeface="Times New Roman" pitchFamily="18" charset="0"/>
                <a:cs typeface="Times New Roman" pitchFamily="18" charset="0"/>
              </a:rPr>
              <a:t>Biennial Lake Symposium)</a:t>
            </a:r>
            <a:endParaRPr lang="en-US" sz="2800" dirty="0">
              <a:latin typeface="Times New Roman" pitchFamily="18" charset="0"/>
              <a:cs typeface="Times New Roman" pitchFamily="18" charset="0"/>
            </a:endParaRPr>
          </a:p>
          <a:p>
            <a:pPr marL="457200" indent="-457200" algn="l">
              <a:buFont typeface="Arial" pitchFamily="34" charset="0"/>
              <a:buChar char="•"/>
            </a:pPr>
            <a:r>
              <a:rPr lang="en-US" sz="2800" dirty="0">
                <a:latin typeface="Times New Roman" pitchFamily="18" charset="0"/>
                <a:cs typeface="Times New Roman" pitchFamily="18" charset="0"/>
              </a:rPr>
              <a:t>I would extend my thanks </a:t>
            </a:r>
            <a:r>
              <a:rPr lang="en-US" sz="2800" dirty="0" smtClean="0">
                <a:latin typeface="Times New Roman" pitchFamily="18" charset="0"/>
                <a:cs typeface="Times New Roman" pitchFamily="18" charset="0"/>
              </a:rPr>
              <a:t>to</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R and </a:t>
            </a:r>
            <a:r>
              <a:rPr lang="en-US" sz="2800" dirty="0" smtClean="0">
                <a:latin typeface="Times New Roman" pitchFamily="18" charset="0"/>
                <a:cs typeface="Times New Roman" pitchFamily="18" charset="0"/>
              </a:rPr>
              <a:t>D Department </a:t>
            </a:r>
            <a:r>
              <a:rPr lang="en-US" sz="2800" dirty="0">
                <a:latin typeface="Times New Roman" pitchFamily="18" charset="0"/>
                <a:cs typeface="Times New Roman" pitchFamily="18" charset="0"/>
              </a:rPr>
              <a:t>for their continuous guidance and support.</a:t>
            </a:r>
          </a:p>
        </p:txBody>
      </p:sp>
      <p:sp>
        <p:nvSpPr>
          <p:cNvPr id="4" name="Date Placeholder 3"/>
          <p:cNvSpPr>
            <a:spLocks noGrp="1"/>
          </p:cNvSpPr>
          <p:nvPr>
            <p:ph type="dt" sz="half" idx="10"/>
          </p:nvPr>
        </p:nvSpPr>
        <p:spPr/>
        <p:txBody>
          <a:bodyPr/>
          <a:lstStyle/>
          <a:p>
            <a:fld id="{0BF5B8C2-EA3E-420D-BF18-C515D8204501}" type="datetime1">
              <a:rPr lang="en-US" smtClean="0"/>
              <a:t>12/16/2022</a:t>
            </a:fld>
            <a:endParaRPr lang="en-US" dirty="0"/>
          </a:p>
        </p:txBody>
      </p:sp>
      <p:sp>
        <p:nvSpPr>
          <p:cNvPr id="5" name="Footer Placeholder 4"/>
          <p:cNvSpPr>
            <a:spLocks noGrp="1"/>
          </p:cNvSpPr>
          <p:nvPr>
            <p:ph type="ftr" sz="quarter" idx="11"/>
          </p:nvPr>
        </p:nvSpPr>
        <p:spPr/>
        <p:txBody>
          <a:bodyPr/>
          <a:lstStyle/>
          <a:p>
            <a:r>
              <a:rPr lang="en-US"/>
              <a:t>LAKE 2022: Conservation of wetlands: ecosystem-based adaptation of climate change, December 28-30, 2022</a:t>
            </a:r>
          </a:p>
        </p:txBody>
      </p:sp>
      <p:sp>
        <p:nvSpPr>
          <p:cNvPr id="6" name="Slide Number Placeholder 5"/>
          <p:cNvSpPr>
            <a:spLocks noGrp="1"/>
          </p:cNvSpPr>
          <p:nvPr>
            <p:ph type="sldNum" sz="quarter" idx="12"/>
          </p:nvPr>
        </p:nvSpPr>
        <p:spPr/>
        <p:txBody>
          <a:bodyPr/>
          <a:lstStyle/>
          <a:p>
            <a:fld id="{160BA74A-6969-4319-B41E-47A61A7E8336}" type="slidenum">
              <a:rPr lang="en-US" smtClean="0"/>
              <a:t>19</a:t>
            </a:fld>
            <a:endParaRPr lang="en-US"/>
          </a:p>
        </p:txBody>
      </p:sp>
    </p:spTree>
    <p:extLst>
      <p:ext uri="{BB962C8B-B14F-4D97-AF65-F5344CB8AC3E}">
        <p14:creationId xmlns:p14="http://schemas.microsoft.com/office/powerpoint/2010/main" val="3371808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629957"/>
          </a:xfrm>
        </p:spPr>
        <p:txBody>
          <a:bodyPr>
            <a:normAutofit fontScale="90000"/>
          </a:bodyPr>
          <a:lstStyle/>
          <a:p>
            <a:pPr algn="ctr"/>
            <a:r>
              <a:rPr lang="en-US" b="1" dirty="0">
                <a:latin typeface="Times New Roman" panose="02020603050405020304" pitchFamily="18" charset="0"/>
                <a:cs typeface="Times New Roman" panose="02020603050405020304" pitchFamily="18" charset="0"/>
              </a:rPr>
              <a:t>Introduction </a:t>
            </a:r>
          </a:p>
        </p:txBody>
      </p:sp>
      <p:sp>
        <p:nvSpPr>
          <p:cNvPr id="7" name="Content Placeholder 2"/>
          <p:cNvSpPr txBox="1">
            <a:spLocks/>
          </p:cNvSpPr>
          <p:nvPr/>
        </p:nvSpPr>
        <p:spPr>
          <a:xfrm>
            <a:off x="327546" y="1349375"/>
            <a:ext cx="11536908" cy="46526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endParaRPr lang="en-US" dirty="0">
              <a:latin typeface="Times New Roman" panose="02020603050405020304" pitchFamily="18" charset="0"/>
              <a:cs typeface="Times New Roman" panose="02020603050405020304" pitchFamily="18" charset="0"/>
            </a:endParaRPr>
          </a:p>
          <a:p>
            <a:pPr marL="0" indent="0" algn="just">
              <a:lnSpc>
                <a:spcPct val="100000"/>
              </a:lnSpc>
              <a:buFont typeface="Arial" panose="020B0604020202020204" pitchFamily="34" charset="0"/>
              <a:buNone/>
            </a:pPr>
            <a:endParaRPr lang="en-US" dirty="0">
              <a:latin typeface="Times New Roman" panose="02020603050405020304" pitchFamily="18" charset="0"/>
              <a:cs typeface="Times New Roman" panose="02020603050405020304" pitchFamily="18" charset="0"/>
            </a:endParaRPr>
          </a:p>
          <a:p>
            <a:pPr algn="just">
              <a:lnSpc>
                <a:spcPct val="100000"/>
              </a:lnSpc>
            </a:pPr>
            <a:endParaRPr lang="en-US" dirty="0">
              <a:latin typeface="Times New Roman" panose="02020603050405020304" pitchFamily="18" charset="0"/>
              <a:cs typeface="Times New Roman" panose="02020603050405020304" pitchFamily="18" charset="0"/>
            </a:endParaRPr>
          </a:p>
        </p:txBody>
      </p:sp>
      <p:sp>
        <p:nvSpPr>
          <p:cNvPr id="8" name="Footer Placeholder 7"/>
          <p:cNvSpPr>
            <a:spLocks noGrp="1"/>
          </p:cNvSpPr>
          <p:nvPr>
            <p:ph type="ftr" sz="quarter" idx="11"/>
          </p:nvPr>
        </p:nvSpPr>
        <p:spPr/>
        <p:txBody>
          <a:bodyPr/>
          <a:lstStyle/>
          <a:p>
            <a:r>
              <a:rPr lang="en-US"/>
              <a:t>LAKE 2022: Conservation of wetlands: ecosystem-based adaptation of climate change, December 28-30, 2022</a:t>
            </a:r>
          </a:p>
        </p:txBody>
      </p:sp>
      <p:sp>
        <p:nvSpPr>
          <p:cNvPr id="9" name="Date Placeholder 8"/>
          <p:cNvSpPr>
            <a:spLocks noGrp="1"/>
          </p:cNvSpPr>
          <p:nvPr>
            <p:ph type="dt" sz="half" idx="10"/>
          </p:nvPr>
        </p:nvSpPr>
        <p:spPr/>
        <p:txBody>
          <a:bodyPr/>
          <a:lstStyle/>
          <a:p>
            <a:fld id="{5E85DCA6-9840-4052-8266-EB52F9D1735B}" type="datetime1">
              <a:rPr lang="en-US" smtClean="0"/>
              <a:t>12/16/2022</a:t>
            </a:fld>
            <a:endParaRPr lang="en-US" dirty="0"/>
          </a:p>
        </p:txBody>
      </p:sp>
      <p:sp>
        <p:nvSpPr>
          <p:cNvPr id="10" name="Slide Number Placeholder 9"/>
          <p:cNvSpPr>
            <a:spLocks noGrp="1"/>
          </p:cNvSpPr>
          <p:nvPr>
            <p:ph type="sldNum" sz="quarter" idx="12"/>
          </p:nvPr>
        </p:nvSpPr>
        <p:spPr/>
        <p:txBody>
          <a:bodyPr/>
          <a:lstStyle/>
          <a:p>
            <a:fld id="{160BA74A-6969-4319-B41E-47A61A7E8336}" type="slidenum">
              <a:rPr lang="en-US" smtClean="0"/>
              <a:t>2</a:t>
            </a:fld>
            <a:endParaRPr lang="en-US"/>
          </a:p>
        </p:txBody>
      </p:sp>
      <p:sp>
        <p:nvSpPr>
          <p:cNvPr id="4" name="TextBox 3"/>
          <p:cNvSpPr txBox="1"/>
          <p:nvPr/>
        </p:nvSpPr>
        <p:spPr>
          <a:xfrm>
            <a:off x="702468" y="1657350"/>
            <a:ext cx="10787063" cy="4247317"/>
          </a:xfrm>
          <a:prstGeom prst="rect">
            <a:avLst/>
          </a:prstGeom>
          <a:noFill/>
        </p:spPr>
        <p:txBody>
          <a:bodyPr wrap="square" rtlCol="0">
            <a:spAutoFit/>
          </a:bodyPr>
          <a:lstStyle/>
          <a:p>
            <a:pPr marL="285750" indent="-285750">
              <a:buFont typeface="Arial" pitchFamily="34" charset="0"/>
              <a:buChar char="•"/>
            </a:pPr>
            <a:r>
              <a:rPr lang="en-IN" sz="2800" dirty="0">
                <a:latin typeface="Times New Roman" pitchFamily="18" charset="0"/>
                <a:cs typeface="Times New Roman" pitchFamily="18" charset="0"/>
              </a:rPr>
              <a:t>Bengaluru has evolved from pensioners paradise to silicon city. </a:t>
            </a:r>
          </a:p>
          <a:p>
            <a:pPr marL="285750" indent="-285750">
              <a:buFont typeface="Arial" pitchFamily="34" charset="0"/>
              <a:buChar char="•"/>
            </a:pPr>
            <a:r>
              <a:rPr lang="en-IN" sz="2800" dirty="0">
                <a:latin typeface="Times New Roman" pitchFamily="18" charset="0"/>
                <a:cs typeface="Times New Roman" pitchFamily="18" charset="0"/>
              </a:rPr>
              <a:t>Bengaluru is one of the largest cities of India known  for  IT companies, factories. It also enhances economic development  of our country.</a:t>
            </a:r>
          </a:p>
          <a:p>
            <a:pPr marL="285750" indent="-285750">
              <a:buFont typeface="Arial" pitchFamily="34" charset="0"/>
              <a:buChar char="•"/>
            </a:pPr>
            <a:r>
              <a:rPr lang="en-IN" sz="2800" dirty="0">
                <a:latin typeface="Times New Roman" pitchFamily="18" charset="0"/>
                <a:cs typeface="Times New Roman" pitchFamily="18" charset="0"/>
              </a:rPr>
              <a:t>Garden city of India is in verge to be garbage city due to various factors of urbanization.</a:t>
            </a:r>
          </a:p>
          <a:p>
            <a:pPr marL="285750" indent="-285750">
              <a:buFont typeface="Arial" pitchFamily="34" charset="0"/>
              <a:buChar char="•"/>
            </a:pPr>
            <a:r>
              <a:rPr lang="en-US" sz="2800" dirty="0">
                <a:latin typeface="Times New Roman" pitchFamily="18" charset="0"/>
                <a:cs typeface="Times New Roman" pitchFamily="18" charset="0"/>
              </a:rPr>
              <a:t>We are trying to find a path to make this metropolitan city into a green city again  by exploring the soil which is better for ecosystem.</a:t>
            </a:r>
          </a:p>
          <a:p>
            <a:pPr marL="285750" indent="-285750">
              <a:buFont typeface="Arial" pitchFamily="34" charset="0"/>
              <a:buChar char="•"/>
            </a:pPr>
            <a:endParaRPr lang="en-US" sz="28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endParaRPr lang="en-IN" dirty="0"/>
          </a:p>
        </p:txBody>
      </p:sp>
    </p:spTree>
    <p:extLst>
      <p:ext uri="{BB962C8B-B14F-4D97-AF65-F5344CB8AC3E}">
        <p14:creationId xmlns:p14="http://schemas.microsoft.com/office/powerpoint/2010/main" val="2035419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274607"/>
            <a:ext cx="12192000" cy="1325563"/>
          </a:xfrm>
        </p:spPr>
        <p:txBody>
          <a:bodyPr/>
          <a:lstStyle/>
          <a:p>
            <a:pPr algn="ctr"/>
            <a:r>
              <a:rPr lang="en-US" b="1" dirty="0">
                <a:latin typeface="Times New Roman" panose="02020603050405020304" pitchFamily="18" charset="0"/>
                <a:cs typeface="Times New Roman" panose="02020603050405020304" pitchFamily="18" charset="0"/>
              </a:rPr>
              <a:t>Thank You </a:t>
            </a:r>
          </a:p>
        </p:txBody>
      </p:sp>
      <p:sp>
        <p:nvSpPr>
          <p:cNvPr id="4" name="Date Placeholder 3"/>
          <p:cNvSpPr>
            <a:spLocks noGrp="1"/>
          </p:cNvSpPr>
          <p:nvPr>
            <p:ph type="dt" sz="half" idx="10"/>
          </p:nvPr>
        </p:nvSpPr>
        <p:spPr/>
        <p:txBody>
          <a:bodyPr/>
          <a:lstStyle/>
          <a:p>
            <a:fld id="{96C61530-90F6-4662-8375-D38671AECE0B}" type="datetime1">
              <a:rPr lang="en-US" smtClean="0"/>
              <a:t>12/16/2022</a:t>
            </a:fld>
            <a:endParaRPr lang="en-US" dirty="0"/>
          </a:p>
        </p:txBody>
      </p:sp>
      <p:sp>
        <p:nvSpPr>
          <p:cNvPr id="5" name="Footer Placeholder 4"/>
          <p:cNvSpPr>
            <a:spLocks noGrp="1"/>
          </p:cNvSpPr>
          <p:nvPr>
            <p:ph type="ftr" sz="quarter" idx="11"/>
          </p:nvPr>
        </p:nvSpPr>
        <p:spPr/>
        <p:txBody>
          <a:bodyPr/>
          <a:lstStyle/>
          <a:p>
            <a:r>
              <a:rPr lang="en-US"/>
              <a:t>LAKE 2022: Conservation of wetlands: ecosystem-based adaptation of climate change, December 28-30, 2022</a:t>
            </a:r>
          </a:p>
        </p:txBody>
      </p:sp>
      <p:sp>
        <p:nvSpPr>
          <p:cNvPr id="6" name="Slide Number Placeholder 5"/>
          <p:cNvSpPr>
            <a:spLocks noGrp="1"/>
          </p:cNvSpPr>
          <p:nvPr>
            <p:ph type="sldNum" sz="quarter" idx="12"/>
          </p:nvPr>
        </p:nvSpPr>
        <p:spPr/>
        <p:txBody>
          <a:bodyPr/>
          <a:lstStyle/>
          <a:p>
            <a:fld id="{160BA74A-6969-4319-B41E-47A61A7E8336}" type="slidenum">
              <a:rPr lang="en-US" smtClean="0"/>
              <a:t>20</a:t>
            </a:fld>
            <a:endParaRPr lang="en-US"/>
          </a:p>
        </p:txBody>
      </p:sp>
    </p:spTree>
    <p:extLst>
      <p:ext uri="{BB962C8B-B14F-4D97-AF65-F5344CB8AC3E}">
        <p14:creationId xmlns:p14="http://schemas.microsoft.com/office/powerpoint/2010/main" val="3312361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latin typeface="Times New Roman" pitchFamily="18" charset="0"/>
                <a:cs typeface="Times New Roman" pitchFamily="18" charset="0"/>
              </a:rPr>
              <a:t>To do a comparative study of different types of soil which we have collected from different locations in </a:t>
            </a:r>
            <a:r>
              <a:rPr lang="en-US" dirty="0" err="1">
                <a:latin typeface="Times New Roman" pitchFamily="18" charset="0"/>
                <a:cs typeface="Times New Roman" pitchFamily="18" charset="0"/>
              </a:rPr>
              <a:t>Munnekolallu</a:t>
            </a:r>
            <a:r>
              <a:rPr lang="en-US" dirty="0">
                <a:latin typeface="Times New Roman" pitchFamily="18" charset="0"/>
                <a:cs typeface="Times New Roman" pitchFamily="18" charset="0"/>
              </a:rPr>
              <a:t>.</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To find the components in soil which promotes biodiversity.</a:t>
            </a:r>
          </a:p>
          <a:p>
            <a:pPr marL="0" indent="0">
              <a:buNone/>
            </a:pPr>
            <a:endParaRPr lang="en-US" dirty="0"/>
          </a:p>
        </p:txBody>
      </p:sp>
      <p:sp>
        <p:nvSpPr>
          <p:cNvPr id="7" name="Title 1"/>
          <p:cNvSpPr>
            <a:spLocks noGrp="1"/>
          </p:cNvSpPr>
          <p:nvPr>
            <p:ph type="title"/>
          </p:nvPr>
        </p:nvSpPr>
        <p:spPr>
          <a:xfrm>
            <a:off x="0" y="365125"/>
            <a:ext cx="12192000" cy="629957"/>
          </a:xfrm>
        </p:spPr>
        <p:txBody>
          <a:bodyPr>
            <a:normAutofit fontScale="90000"/>
          </a:bodyPr>
          <a:lstStyle/>
          <a:p>
            <a:pPr algn="ctr"/>
            <a:r>
              <a:rPr lang="en-US" b="1" dirty="0" smtClean="0">
                <a:latin typeface="Times New Roman" panose="02020603050405020304" pitchFamily="18" charset="0"/>
                <a:cs typeface="Times New Roman" panose="02020603050405020304" pitchFamily="18" charset="0"/>
              </a:rPr>
              <a:t>Objectives </a:t>
            </a:r>
            <a:endParaRPr lang="en-US" b="1" dirty="0">
              <a:latin typeface="Times New Roman" panose="02020603050405020304" pitchFamily="18" charset="0"/>
              <a:cs typeface="Times New Roman" panose="02020603050405020304" pitchFamily="18" charset="0"/>
            </a:endParaRPr>
          </a:p>
        </p:txBody>
      </p:sp>
      <p:sp>
        <p:nvSpPr>
          <p:cNvPr id="8" name="Footer Placeholder 7"/>
          <p:cNvSpPr>
            <a:spLocks noGrp="1"/>
          </p:cNvSpPr>
          <p:nvPr>
            <p:ph type="ftr" sz="quarter" idx="11"/>
          </p:nvPr>
        </p:nvSpPr>
        <p:spPr/>
        <p:txBody>
          <a:bodyPr/>
          <a:lstStyle/>
          <a:p>
            <a:r>
              <a:rPr lang="en-US"/>
              <a:t>LAKE 2022: Conservation of wetlands: ecosystem-based adaptation of climate change, December 28-30, 2022</a:t>
            </a:r>
          </a:p>
        </p:txBody>
      </p:sp>
      <p:sp>
        <p:nvSpPr>
          <p:cNvPr id="9" name="Date Placeholder 8"/>
          <p:cNvSpPr>
            <a:spLocks noGrp="1"/>
          </p:cNvSpPr>
          <p:nvPr>
            <p:ph type="dt" sz="half" idx="10"/>
          </p:nvPr>
        </p:nvSpPr>
        <p:spPr/>
        <p:txBody>
          <a:bodyPr/>
          <a:lstStyle/>
          <a:p>
            <a:fld id="{200EA136-9730-4CD8-8487-8923F29F633D}" type="datetime1">
              <a:rPr lang="en-US" smtClean="0"/>
              <a:t>12/16/2022</a:t>
            </a:fld>
            <a:endParaRPr lang="en-US" dirty="0"/>
          </a:p>
        </p:txBody>
      </p:sp>
      <p:sp>
        <p:nvSpPr>
          <p:cNvPr id="10" name="Slide Number Placeholder 9"/>
          <p:cNvSpPr>
            <a:spLocks noGrp="1"/>
          </p:cNvSpPr>
          <p:nvPr>
            <p:ph type="sldNum" sz="quarter" idx="12"/>
          </p:nvPr>
        </p:nvSpPr>
        <p:spPr/>
        <p:txBody>
          <a:bodyPr/>
          <a:lstStyle/>
          <a:p>
            <a:fld id="{160BA74A-6969-4319-B41E-47A61A7E8336}" type="slidenum">
              <a:rPr lang="en-US" smtClean="0"/>
              <a:t>3</a:t>
            </a:fld>
            <a:endParaRPr lang="en-US"/>
          </a:p>
        </p:txBody>
      </p:sp>
    </p:spTree>
    <p:extLst>
      <p:ext uri="{BB962C8B-B14F-4D97-AF65-F5344CB8AC3E}">
        <p14:creationId xmlns:p14="http://schemas.microsoft.com/office/powerpoint/2010/main" val="2515512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0B3AB1-B98D-4D86-9DAA-7B65DCCBFFCD}" type="datetime1">
              <a:rPr lang="en-US" smtClean="0"/>
              <a:t>12/16/2022</a:t>
            </a:fld>
            <a:endParaRPr lang="en-US" dirty="0"/>
          </a:p>
        </p:txBody>
      </p:sp>
      <p:sp>
        <p:nvSpPr>
          <p:cNvPr id="3" name="Footer Placeholder 2"/>
          <p:cNvSpPr>
            <a:spLocks noGrp="1"/>
          </p:cNvSpPr>
          <p:nvPr>
            <p:ph type="ftr" sz="quarter" idx="11"/>
          </p:nvPr>
        </p:nvSpPr>
        <p:spPr/>
        <p:txBody>
          <a:bodyPr/>
          <a:lstStyle/>
          <a:p>
            <a:r>
              <a:rPr lang="en-US"/>
              <a:t>LAKE 2022: Conservation of wetlands: ecosystem-based adaptation of climate change, December 28-30, 2022</a:t>
            </a:r>
          </a:p>
        </p:txBody>
      </p:sp>
      <p:sp>
        <p:nvSpPr>
          <p:cNvPr id="4" name="Slide Number Placeholder 3"/>
          <p:cNvSpPr>
            <a:spLocks noGrp="1"/>
          </p:cNvSpPr>
          <p:nvPr>
            <p:ph type="sldNum" sz="quarter" idx="12"/>
          </p:nvPr>
        </p:nvSpPr>
        <p:spPr/>
        <p:txBody>
          <a:bodyPr/>
          <a:lstStyle/>
          <a:p>
            <a:fld id="{160BA74A-6969-4319-B41E-47A61A7E8336}" type="slidenum">
              <a:rPr lang="en-US" smtClean="0"/>
              <a:t>4</a:t>
            </a:fld>
            <a:endParaRPr lang="en-US"/>
          </a:p>
        </p:txBody>
      </p:sp>
      <p:sp>
        <p:nvSpPr>
          <p:cNvPr id="5" name="TextBox 4"/>
          <p:cNvSpPr txBox="1"/>
          <p:nvPr/>
        </p:nvSpPr>
        <p:spPr>
          <a:xfrm>
            <a:off x="4500563" y="337480"/>
            <a:ext cx="6686550" cy="523220"/>
          </a:xfrm>
          <a:prstGeom prst="rect">
            <a:avLst/>
          </a:prstGeom>
          <a:noFill/>
        </p:spPr>
        <p:txBody>
          <a:bodyPr wrap="square" rtlCol="0">
            <a:spAutoFit/>
          </a:bodyPr>
          <a:lstStyle/>
          <a:p>
            <a:r>
              <a:rPr lang="en-US" sz="2800" dirty="0">
                <a:latin typeface="Times New Roman" pitchFamily="18" charset="0"/>
                <a:cs typeface="Times New Roman" pitchFamily="18" charset="0"/>
              </a:rPr>
              <a:t>Study area </a:t>
            </a:r>
            <a:endParaRPr lang="en-IN" sz="28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8" y="860701"/>
            <a:ext cx="11144250" cy="544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6967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44613"/>
            <a:ext cx="12192001" cy="603063"/>
          </a:xfrm>
        </p:spPr>
        <p:txBody>
          <a:bodyPr>
            <a:normAutofit/>
          </a:bodyPr>
          <a:lstStyle/>
          <a:p>
            <a:pPr algn="ctr"/>
            <a:r>
              <a:rPr lang="en-US" sz="3600" b="1" dirty="0">
                <a:latin typeface="Times New Roman" panose="02020603050405020304" pitchFamily="18" charset="0"/>
                <a:cs typeface="Times New Roman" panose="02020603050405020304" pitchFamily="18" charset="0"/>
              </a:rPr>
              <a:t>Materials and Methods</a:t>
            </a:r>
          </a:p>
        </p:txBody>
      </p:sp>
      <p:sp>
        <p:nvSpPr>
          <p:cNvPr id="8" name="Footer Placeholder 7"/>
          <p:cNvSpPr>
            <a:spLocks noGrp="1"/>
          </p:cNvSpPr>
          <p:nvPr>
            <p:ph type="ftr" sz="quarter" idx="11"/>
          </p:nvPr>
        </p:nvSpPr>
        <p:spPr/>
        <p:txBody>
          <a:bodyPr/>
          <a:lstStyle/>
          <a:p>
            <a:r>
              <a:rPr lang="en-US"/>
              <a:t>LAKE 2022: Conservation of wetlands: ecosystem-based adaptation of climate change, December 28-30, 2022</a:t>
            </a:r>
          </a:p>
        </p:txBody>
      </p:sp>
      <p:sp>
        <p:nvSpPr>
          <p:cNvPr id="9" name="Date Placeholder 8"/>
          <p:cNvSpPr>
            <a:spLocks noGrp="1"/>
          </p:cNvSpPr>
          <p:nvPr>
            <p:ph type="dt" sz="half" idx="10"/>
          </p:nvPr>
        </p:nvSpPr>
        <p:spPr/>
        <p:txBody>
          <a:bodyPr/>
          <a:lstStyle/>
          <a:p>
            <a:fld id="{ED555EE6-BEFA-4C02-A761-CB84D5918471}" type="datetime1">
              <a:rPr lang="en-US" smtClean="0"/>
              <a:t>12/16/2022</a:t>
            </a:fld>
            <a:endParaRPr lang="en-US" dirty="0"/>
          </a:p>
        </p:txBody>
      </p:sp>
      <p:sp>
        <p:nvSpPr>
          <p:cNvPr id="10" name="Slide Number Placeholder 9"/>
          <p:cNvSpPr>
            <a:spLocks noGrp="1"/>
          </p:cNvSpPr>
          <p:nvPr>
            <p:ph type="sldNum" sz="quarter" idx="12"/>
          </p:nvPr>
        </p:nvSpPr>
        <p:spPr/>
        <p:txBody>
          <a:bodyPr/>
          <a:lstStyle/>
          <a:p>
            <a:fld id="{160BA74A-6969-4319-B41E-47A61A7E8336}" type="slidenum">
              <a:rPr lang="en-US" smtClean="0"/>
              <a:t>5</a:t>
            </a:fld>
            <a:endParaRPr lang="en-US"/>
          </a:p>
        </p:txBody>
      </p:sp>
      <p:pic>
        <p:nvPicPr>
          <p:cNvPr id="1026" name="Picture 2" descr="C:\Users\Admin\Desktop\New folder (2)\WhatsApp Images\IMG-20221203-WA00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3" y="1090316"/>
            <a:ext cx="3357564" cy="251817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New folder (2)\WhatsApp Images\IMG-20221203-WA00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7688" y="1090313"/>
            <a:ext cx="3307556" cy="25181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New folder (2)\WhatsApp Images\IMG-20221203-WA00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3911" y="3626746"/>
            <a:ext cx="3357564" cy="25137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28651"/>
            <a:ext cx="502920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Sample</a:t>
            </a:r>
            <a:r>
              <a:rPr lang="en-US" sz="2400" b="1" dirty="0"/>
              <a:t> collection method </a:t>
            </a:r>
            <a:endParaRPr lang="en-IN" sz="2400" b="1" dirty="0"/>
          </a:p>
        </p:txBody>
      </p:sp>
      <p:pic>
        <p:nvPicPr>
          <p:cNvPr id="1029" name="Picture 5" descr="C:\Users\Admin\Desktop\New folder (2)\WhatsApp Images\IMG-20221203-WA001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3911" y="1090314"/>
            <a:ext cx="3357564" cy="25181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Admin\Desktop\New folder (2)\WhatsApp Images\IMG-20221203-WA000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573" y="3608489"/>
            <a:ext cx="3357564" cy="23467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Admin\Desktop\New folder (2)\WhatsApp Images\IMG-20221203-WA001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57687" y="3659783"/>
            <a:ext cx="3307557" cy="2480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466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492875"/>
            <a:ext cx="2743200" cy="365125"/>
          </a:xfrm>
        </p:spPr>
        <p:txBody>
          <a:bodyPr/>
          <a:lstStyle/>
          <a:p>
            <a:fld id="{F93B468A-D26A-48F0-80F0-847E58463AE9}" type="datetime1">
              <a:rPr lang="en-US" smtClean="0"/>
              <a:t>12/16/2022</a:t>
            </a:fld>
            <a:endParaRPr lang="en-US" dirty="0"/>
          </a:p>
        </p:txBody>
      </p:sp>
      <p:sp>
        <p:nvSpPr>
          <p:cNvPr id="5" name="Footer Placeholder 4"/>
          <p:cNvSpPr>
            <a:spLocks noGrp="1"/>
          </p:cNvSpPr>
          <p:nvPr>
            <p:ph type="ftr" sz="quarter" idx="11"/>
          </p:nvPr>
        </p:nvSpPr>
        <p:spPr/>
        <p:txBody>
          <a:bodyPr/>
          <a:lstStyle/>
          <a:p>
            <a:r>
              <a:rPr lang="en-US"/>
              <a:t>LAKE 2022: Conservation of wetlands: ecosystem-based adaptation of climate change, December 28-30, 2022</a:t>
            </a:r>
          </a:p>
        </p:txBody>
      </p:sp>
      <p:sp>
        <p:nvSpPr>
          <p:cNvPr id="6" name="Slide Number Placeholder 5"/>
          <p:cNvSpPr>
            <a:spLocks noGrp="1"/>
          </p:cNvSpPr>
          <p:nvPr>
            <p:ph type="sldNum" sz="quarter" idx="12"/>
          </p:nvPr>
        </p:nvSpPr>
        <p:spPr/>
        <p:txBody>
          <a:bodyPr/>
          <a:lstStyle/>
          <a:p>
            <a:fld id="{160BA74A-6969-4319-B41E-47A61A7E8336}" type="slidenum">
              <a:rPr lang="en-US" smtClean="0"/>
              <a:t>6</a:t>
            </a:fld>
            <a:endParaRPr lang="en-US"/>
          </a:p>
        </p:txBody>
      </p:sp>
      <p:pic>
        <p:nvPicPr>
          <p:cNvPr id="1026" name="Picture 2" descr="C:\Users\Admin\Desktop\New folder (2)\WhatsApp Images\IMG-20221202-WA002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4287"/>
          <a:stretch/>
        </p:blipFill>
        <p:spPr bwMode="auto">
          <a:xfrm>
            <a:off x="3155354" y="433387"/>
            <a:ext cx="2759672" cy="33813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New folder (2)\WhatsApp Images\IMG-20221202-WA00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33387"/>
            <a:ext cx="3155354" cy="3381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New folder (2)\WhatsApp Images\IMG-20221202-WA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1297" y="3877467"/>
            <a:ext cx="2742489" cy="242332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New folder (2)\WhatsApp Images\IMG-20221202-WA002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48712" y="3877467"/>
            <a:ext cx="3443288" cy="24233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New folder (2)\WhatsApp Images\IMG-20221202-WA002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3786" y="3877467"/>
            <a:ext cx="3014926" cy="242332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New folder (2)\WhatsApp Images\IMG-20221202-WA002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814762"/>
            <a:ext cx="2991297" cy="24860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New folder (2)\WhatsApp Images\IMG-20221202-WA003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48363" y="433387"/>
            <a:ext cx="2868216" cy="34440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00188" y="0"/>
            <a:ext cx="6462116" cy="523220"/>
          </a:xfrm>
          <a:prstGeom prst="rect">
            <a:avLst/>
          </a:prstGeom>
          <a:noFill/>
        </p:spPr>
        <p:txBody>
          <a:bodyPr wrap="square" rtlCol="0">
            <a:spAutoFit/>
          </a:bodyPr>
          <a:lstStyle/>
          <a:p>
            <a:r>
              <a:rPr lang="en-IN" sz="2800" b="1" dirty="0">
                <a:latin typeface="Times New Roman" pitchFamily="18" charset="0"/>
                <a:cs typeface="Times New Roman" pitchFamily="18" charset="0"/>
              </a:rPr>
              <a:t>Soil sample test </a:t>
            </a:r>
          </a:p>
        </p:txBody>
      </p:sp>
      <p:pic>
        <p:nvPicPr>
          <p:cNvPr id="2050" name="Picture 2" descr="C:\Users\Admin\Desktop\New folder (2)\WhatsApp Images\IMG-20221202-WA004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16578" y="433388"/>
            <a:ext cx="3375421" cy="3444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187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12694"/>
          </a:xfrm>
        </p:spPr>
        <p:txBody>
          <a:bodyPr>
            <a:normAutofit/>
          </a:bodyPr>
          <a:lstStyle/>
          <a:p>
            <a:pPr algn="ctr"/>
            <a:r>
              <a:rPr lang="en-US" sz="3200" b="1" dirty="0">
                <a:latin typeface="Times New Roman" panose="02020603050405020304" pitchFamily="18" charset="0"/>
                <a:cs typeface="Times New Roman" panose="02020603050405020304" pitchFamily="18" charset="0"/>
              </a:rPr>
              <a:t>Results and Discussion</a:t>
            </a:r>
          </a:p>
        </p:txBody>
      </p:sp>
      <p:sp>
        <p:nvSpPr>
          <p:cNvPr id="9" name="Title 1"/>
          <p:cNvSpPr txBox="1">
            <a:spLocks/>
          </p:cNvSpPr>
          <p:nvPr/>
        </p:nvSpPr>
        <p:spPr>
          <a:xfrm>
            <a:off x="327546" y="982687"/>
            <a:ext cx="11536908" cy="6857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latin typeface="Times New Roman" panose="02020603050405020304" pitchFamily="18" charset="0"/>
                <a:cs typeface="Times New Roman" panose="02020603050405020304" pitchFamily="18" charset="0"/>
              </a:rPr>
              <a:t>Tables and Figures</a:t>
            </a:r>
          </a:p>
        </p:txBody>
      </p:sp>
      <p:sp>
        <p:nvSpPr>
          <p:cNvPr id="11" name="Footer Placeholder 10"/>
          <p:cNvSpPr>
            <a:spLocks noGrp="1"/>
          </p:cNvSpPr>
          <p:nvPr>
            <p:ph type="ftr" sz="quarter" idx="11"/>
          </p:nvPr>
        </p:nvSpPr>
        <p:spPr/>
        <p:txBody>
          <a:bodyPr/>
          <a:lstStyle/>
          <a:p>
            <a:r>
              <a:rPr lang="en-US"/>
              <a:t>LAKE 2022: Conservation of wetlands: ecosystem-based adaptation of climate change, December 28-30, 2022</a:t>
            </a:r>
          </a:p>
        </p:txBody>
      </p:sp>
      <p:sp>
        <p:nvSpPr>
          <p:cNvPr id="12" name="Date Placeholder 11"/>
          <p:cNvSpPr>
            <a:spLocks noGrp="1"/>
          </p:cNvSpPr>
          <p:nvPr>
            <p:ph type="dt" sz="half" idx="10"/>
          </p:nvPr>
        </p:nvSpPr>
        <p:spPr/>
        <p:txBody>
          <a:bodyPr/>
          <a:lstStyle/>
          <a:p>
            <a:fld id="{7242A69B-0AF1-4C46-8295-DC9B46010087}" type="datetime1">
              <a:rPr lang="en-US" smtClean="0"/>
              <a:t>12/16/2022</a:t>
            </a:fld>
            <a:endParaRPr lang="en-US" dirty="0"/>
          </a:p>
        </p:txBody>
      </p:sp>
      <p:sp>
        <p:nvSpPr>
          <p:cNvPr id="13" name="Slide Number Placeholder 12"/>
          <p:cNvSpPr>
            <a:spLocks noGrp="1"/>
          </p:cNvSpPr>
          <p:nvPr>
            <p:ph type="sldNum" sz="quarter" idx="12"/>
          </p:nvPr>
        </p:nvSpPr>
        <p:spPr/>
        <p:txBody>
          <a:bodyPr/>
          <a:lstStyle/>
          <a:p>
            <a:fld id="{160BA74A-6969-4319-B41E-47A61A7E8336}" type="slidenum">
              <a:rPr lang="en-US" smtClean="0"/>
              <a:t>7</a:t>
            </a:fld>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679270340"/>
              </p:ext>
            </p:extLst>
          </p:nvPr>
        </p:nvGraphicFramePr>
        <p:xfrm>
          <a:off x="114300" y="1668439"/>
          <a:ext cx="7886700" cy="4572000"/>
        </p:xfrm>
        <a:graphic>
          <a:graphicData uri="http://schemas.openxmlformats.org/drawingml/2006/table">
            <a:tbl>
              <a:tblPr firstRow="1" bandRow="1">
                <a:tableStyleId>{5C22544A-7EE6-4342-B048-85BDC9FD1C3A}</a:tableStyleId>
              </a:tblPr>
              <a:tblGrid>
                <a:gridCol w="1985963">
                  <a:extLst>
                    <a:ext uri="{9D8B030D-6E8A-4147-A177-3AD203B41FA5}">
                      <a16:colId xmlns:a16="http://schemas.microsoft.com/office/drawing/2014/main" val="20000"/>
                    </a:ext>
                  </a:extLst>
                </a:gridCol>
                <a:gridCol w="1300162">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614488">
                  <a:extLst>
                    <a:ext uri="{9D8B030D-6E8A-4147-A177-3AD203B41FA5}">
                      <a16:colId xmlns:a16="http://schemas.microsoft.com/office/drawing/2014/main" val="20003"/>
                    </a:ext>
                  </a:extLst>
                </a:gridCol>
                <a:gridCol w="1614487">
                  <a:extLst>
                    <a:ext uri="{9D8B030D-6E8A-4147-A177-3AD203B41FA5}">
                      <a16:colId xmlns:a16="http://schemas.microsoft.com/office/drawing/2014/main" val="20004"/>
                    </a:ext>
                  </a:extLst>
                </a:gridCol>
              </a:tblGrid>
              <a:tr h="331923">
                <a:tc>
                  <a:txBody>
                    <a:bodyPr/>
                    <a:lstStyle/>
                    <a:p>
                      <a:r>
                        <a:rPr lang="en-US" sz="2400" dirty="0">
                          <a:solidFill>
                            <a:schemeClr val="tx1"/>
                          </a:solidFill>
                          <a:latin typeface="Times New Roman" pitchFamily="18" charset="0"/>
                          <a:cs typeface="Times New Roman" pitchFamily="18" charset="0"/>
                        </a:rPr>
                        <a:t>Soils</a:t>
                      </a:r>
                      <a:endParaRPr lang="en-IN" sz="2400" dirty="0">
                        <a:solidFill>
                          <a:schemeClr val="tx1"/>
                        </a:solidFill>
                        <a:latin typeface="Times New Roman" pitchFamily="18" charset="0"/>
                        <a:cs typeface="Times New Roman" pitchFamily="18" charset="0"/>
                      </a:endParaRPr>
                    </a:p>
                  </a:txBody>
                  <a:tcPr/>
                </a:tc>
                <a:tc>
                  <a:txBody>
                    <a:bodyPr/>
                    <a:lstStyle/>
                    <a:p>
                      <a:r>
                        <a:rPr lang="en-US" sz="2400" dirty="0">
                          <a:solidFill>
                            <a:schemeClr val="tx1"/>
                          </a:solidFill>
                          <a:latin typeface="Times New Roman" pitchFamily="18" charset="0"/>
                          <a:cs typeface="Times New Roman" pitchFamily="18" charset="0"/>
                        </a:rPr>
                        <a:t>Ph. test </a:t>
                      </a:r>
                      <a:endParaRPr lang="en-IN" sz="2400" dirty="0">
                        <a:solidFill>
                          <a:schemeClr val="tx1"/>
                        </a:solidFill>
                        <a:latin typeface="Times New Roman" pitchFamily="18" charset="0"/>
                        <a:cs typeface="Times New Roman" pitchFamily="18" charset="0"/>
                      </a:endParaRPr>
                    </a:p>
                  </a:txBody>
                  <a:tcPr/>
                </a:tc>
                <a:tc>
                  <a:txBody>
                    <a:bodyPr/>
                    <a:lstStyle/>
                    <a:p>
                      <a:r>
                        <a:rPr lang="en-US" sz="2400" dirty="0">
                          <a:solidFill>
                            <a:schemeClr val="tx1"/>
                          </a:solidFill>
                          <a:latin typeface="Times New Roman" pitchFamily="18" charset="0"/>
                          <a:cs typeface="Times New Roman" pitchFamily="18" charset="0"/>
                        </a:rPr>
                        <a:t>Nitrogen </a:t>
                      </a:r>
                      <a:endParaRPr lang="en-IN" sz="2400" dirty="0">
                        <a:solidFill>
                          <a:schemeClr val="tx1"/>
                        </a:solidFill>
                        <a:latin typeface="Times New Roman" pitchFamily="18" charset="0"/>
                        <a:cs typeface="Times New Roman" pitchFamily="18" charset="0"/>
                      </a:endParaRPr>
                    </a:p>
                  </a:txBody>
                  <a:tcPr/>
                </a:tc>
                <a:tc>
                  <a:txBody>
                    <a:bodyPr/>
                    <a:lstStyle/>
                    <a:p>
                      <a:r>
                        <a:rPr lang="en-US" sz="2400" dirty="0">
                          <a:solidFill>
                            <a:schemeClr val="tx1"/>
                          </a:solidFill>
                          <a:latin typeface="Times New Roman" pitchFamily="18" charset="0"/>
                          <a:cs typeface="Times New Roman" pitchFamily="18" charset="0"/>
                        </a:rPr>
                        <a:t>Phosphorus</a:t>
                      </a:r>
                      <a:endParaRPr lang="en-IN" sz="2400" dirty="0">
                        <a:solidFill>
                          <a:schemeClr val="tx1"/>
                        </a:solidFill>
                        <a:latin typeface="Times New Roman" pitchFamily="18" charset="0"/>
                        <a:cs typeface="Times New Roman" pitchFamily="18" charset="0"/>
                      </a:endParaRPr>
                    </a:p>
                  </a:txBody>
                  <a:tcPr/>
                </a:tc>
                <a:tc>
                  <a:txBody>
                    <a:bodyPr/>
                    <a:lstStyle/>
                    <a:p>
                      <a:r>
                        <a:rPr lang="en-US" sz="2400" dirty="0">
                          <a:solidFill>
                            <a:schemeClr val="tx1"/>
                          </a:solidFill>
                          <a:latin typeface="Times New Roman" pitchFamily="18" charset="0"/>
                          <a:cs typeface="Times New Roman" pitchFamily="18" charset="0"/>
                        </a:rPr>
                        <a:t>Potassium</a:t>
                      </a:r>
                      <a:r>
                        <a:rPr lang="en-US" sz="2400" baseline="0" dirty="0">
                          <a:solidFill>
                            <a:schemeClr val="tx1"/>
                          </a:solidFill>
                          <a:latin typeface="Times New Roman" pitchFamily="18" charset="0"/>
                          <a:cs typeface="Times New Roman" pitchFamily="18" charset="0"/>
                        </a:rPr>
                        <a:t> </a:t>
                      </a:r>
                      <a:endParaRPr lang="en-IN" sz="2400" dirty="0">
                        <a:solidFill>
                          <a:schemeClr val="tx1"/>
                        </a:solidFill>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331923">
                <a:tc>
                  <a:txBody>
                    <a:bodyPr/>
                    <a:lstStyle/>
                    <a:p>
                      <a:r>
                        <a:rPr lang="en-US" sz="2400" dirty="0">
                          <a:latin typeface="Times New Roman" pitchFamily="18" charset="0"/>
                          <a:cs typeface="Times New Roman" pitchFamily="18" charset="0"/>
                        </a:rPr>
                        <a:t>Soil</a:t>
                      </a:r>
                      <a:r>
                        <a:rPr lang="en-US" sz="2400" baseline="0" dirty="0">
                          <a:latin typeface="Times New Roman" pitchFamily="18" charset="0"/>
                          <a:cs typeface="Times New Roman" pitchFamily="18" charset="0"/>
                        </a:rPr>
                        <a:t> 1</a:t>
                      </a:r>
                      <a:endParaRPr lang="en-IN" sz="2400" dirty="0">
                        <a:latin typeface="Times New Roman" pitchFamily="18" charset="0"/>
                        <a:cs typeface="Times New Roman" pitchFamily="18" charset="0"/>
                      </a:endParaRPr>
                    </a:p>
                  </a:txBody>
                  <a:tcPr/>
                </a:tc>
                <a:tc>
                  <a:txBody>
                    <a:bodyPr/>
                    <a:lstStyle/>
                    <a:p>
                      <a:r>
                        <a:rPr lang="en-US" sz="2400" dirty="0">
                          <a:latin typeface="Times New Roman" pitchFamily="18" charset="0"/>
                          <a:cs typeface="Times New Roman" pitchFamily="18" charset="0"/>
                        </a:rPr>
                        <a:t>8.5</a:t>
                      </a:r>
                      <a:endParaRPr lang="en-IN" sz="2400" dirty="0">
                        <a:latin typeface="Times New Roman" pitchFamily="18" charset="0"/>
                        <a:cs typeface="Times New Roman" pitchFamily="18" charset="0"/>
                      </a:endParaRPr>
                    </a:p>
                  </a:txBody>
                  <a:tcPr/>
                </a:tc>
                <a:tc>
                  <a:txBody>
                    <a:bodyPr/>
                    <a:lstStyle/>
                    <a:p>
                      <a:r>
                        <a:rPr lang="en-US" sz="2400" dirty="0">
                          <a:latin typeface="Times New Roman" pitchFamily="18" charset="0"/>
                          <a:cs typeface="Times New Roman" pitchFamily="18" charset="0"/>
                        </a:rPr>
                        <a:t>L2</a:t>
                      </a:r>
                      <a:endParaRPr lang="en-IN" sz="2400" dirty="0">
                        <a:latin typeface="Times New Roman" pitchFamily="18" charset="0"/>
                        <a:cs typeface="Times New Roman" pitchFamily="18" charset="0"/>
                      </a:endParaRPr>
                    </a:p>
                  </a:txBody>
                  <a:tcPr/>
                </a:tc>
                <a:tc>
                  <a:txBody>
                    <a:bodyPr/>
                    <a:lstStyle/>
                    <a:p>
                      <a:r>
                        <a:rPr lang="en-US" sz="2400" dirty="0">
                          <a:latin typeface="Times New Roman" pitchFamily="18" charset="0"/>
                          <a:cs typeface="Times New Roman" pitchFamily="18" charset="0"/>
                        </a:rPr>
                        <a:t>L2</a:t>
                      </a:r>
                      <a:endParaRPr lang="en-US" sz="2000" dirty="0">
                        <a:latin typeface="Times New Roman" pitchFamily="18" charset="0"/>
                        <a:cs typeface="Times New Roman" pitchFamily="18" charset="0"/>
                      </a:endParaRPr>
                    </a:p>
                  </a:txBody>
                  <a:tcPr/>
                </a:tc>
                <a:tc>
                  <a:txBody>
                    <a:bodyPr/>
                    <a:lstStyle/>
                    <a:p>
                      <a:r>
                        <a:rPr lang="en-US" sz="2400" dirty="0">
                          <a:latin typeface="Times New Roman" pitchFamily="18" charset="0"/>
                          <a:cs typeface="Times New Roman" pitchFamily="18" charset="0"/>
                        </a:rPr>
                        <a:t>H1</a:t>
                      </a:r>
                      <a:endParaRPr lang="en-IN" sz="24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5729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latin typeface="Times New Roman" pitchFamily="18" charset="0"/>
                          <a:cs typeface="Times New Roman" pitchFamily="18" charset="0"/>
                        </a:rPr>
                        <a:t>Soil</a:t>
                      </a:r>
                      <a:r>
                        <a:rPr lang="en-US" sz="2400" baseline="0" dirty="0">
                          <a:latin typeface="Times New Roman" pitchFamily="18" charset="0"/>
                          <a:cs typeface="Times New Roman" pitchFamily="18" charset="0"/>
                        </a:rPr>
                        <a:t> 2</a:t>
                      </a:r>
                      <a:endParaRPr lang="en-IN" sz="2400" dirty="0">
                        <a:latin typeface="Times New Roman" pitchFamily="18" charset="0"/>
                        <a:cs typeface="Times New Roman" pitchFamily="18" charset="0"/>
                      </a:endParaRPr>
                    </a:p>
                    <a:p>
                      <a:endParaRPr lang="en-IN" sz="2400" dirty="0">
                        <a:latin typeface="Times New Roman" pitchFamily="18" charset="0"/>
                        <a:cs typeface="Times New Roman" pitchFamily="18" charset="0"/>
                      </a:endParaRPr>
                    </a:p>
                  </a:txBody>
                  <a:tcPr/>
                </a:tc>
                <a:tc>
                  <a:txBody>
                    <a:bodyPr/>
                    <a:lstStyle/>
                    <a:p>
                      <a:r>
                        <a:rPr lang="en-US" sz="2400" dirty="0">
                          <a:latin typeface="Times New Roman" pitchFamily="18" charset="0"/>
                          <a:cs typeface="Times New Roman" pitchFamily="18" charset="0"/>
                        </a:rPr>
                        <a:t>7.5</a:t>
                      </a:r>
                      <a:endParaRPr lang="en-IN" sz="24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latin typeface="Times New Roman" pitchFamily="18" charset="0"/>
                          <a:cs typeface="Times New Roman" pitchFamily="18" charset="0"/>
                        </a:rPr>
                        <a:t>M1</a:t>
                      </a:r>
                      <a:endParaRPr lang="en-IN" sz="2400" dirty="0">
                        <a:latin typeface="Times New Roman" pitchFamily="18" charset="0"/>
                        <a:cs typeface="Times New Roman" pitchFamily="18" charset="0"/>
                      </a:endParaRPr>
                    </a:p>
                  </a:txBody>
                  <a:tcPr/>
                </a:tc>
                <a:tc>
                  <a:txBody>
                    <a:bodyPr/>
                    <a:lstStyle/>
                    <a:p>
                      <a:r>
                        <a:rPr lang="en-US" sz="2400" dirty="0">
                          <a:latin typeface="Times New Roman" pitchFamily="18" charset="0"/>
                          <a:cs typeface="Times New Roman" pitchFamily="18" charset="0"/>
                        </a:rPr>
                        <a:t>M2</a:t>
                      </a:r>
                      <a:endParaRPr lang="en-IN" sz="2000" dirty="0">
                        <a:latin typeface="Times New Roman" pitchFamily="18" charset="0"/>
                        <a:cs typeface="Times New Roman" pitchFamily="18" charset="0"/>
                      </a:endParaRPr>
                    </a:p>
                  </a:txBody>
                  <a:tcPr/>
                </a:tc>
                <a:tc>
                  <a:txBody>
                    <a:bodyPr/>
                    <a:lstStyle/>
                    <a:p>
                      <a:r>
                        <a:rPr lang="en-US" sz="2400" dirty="0">
                          <a:latin typeface="Times New Roman" pitchFamily="18" charset="0"/>
                          <a:cs typeface="Times New Roman" pitchFamily="18" charset="0"/>
                        </a:rPr>
                        <a:t>M1</a:t>
                      </a:r>
                      <a:endParaRPr lang="en-IN" sz="1600"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331923">
                <a:tc>
                  <a:txBody>
                    <a:bodyPr/>
                    <a:lstStyle/>
                    <a:p>
                      <a:r>
                        <a:rPr lang="en-US" sz="2400" dirty="0">
                          <a:latin typeface="Times New Roman" pitchFamily="18" charset="0"/>
                          <a:cs typeface="Times New Roman" pitchFamily="18" charset="0"/>
                        </a:rPr>
                        <a:t>Soils 3</a:t>
                      </a:r>
                      <a:endParaRPr lang="en-IN" sz="2400" dirty="0">
                        <a:latin typeface="Times New Roman" pitchFamily="18" charset="0"/>
                        <a:cs typeface="Times New Roman" pitchFamily="18" charset="0"/>
                      </a:endParaRPr>
                    </a:p>
                  </a:txBody>
                  <a:tcPr/>
                </a:tc>
                <a:tc>
                  <a:txBody>
                    <a:bodyPr/>
                    <a:lstStyle/>
                    <a:p>
                      <a:r>
                        <a:rPr lang="en-US" sz="2400" dirty="0">
                          <a:latin typeface="Times New Roman" pitchFamily="18" charset="0"/>
                          <a:cs typeface="Times New Roman" pitchFamily="18" charset="0"/>
                        </a:rPr>
                        <a:t>8</a:t>
                      </a:r>
                      <a:endParaRPr lang="en-IN" sz="2400" dirty="0">
                        <a:latin typeface="Times New Roman" pitchFamily="18" charset="0"/>
                        <a:cs typeface="Times New Roman" pitchFamily="18" charset="0"/>
                      </a:endParaRPr>
                    </a:p>
                  </a:txBody>
                  <a:tcPr/>
                </a:tc>
                <a:tc>
                  <a:txBody>
                    <a:bodyPr/>
                    <a:lstStyle/>
                    <a:p>
                      <a:r>
                        <a:rPr lang="en-US" sz="2400" dirty="0">
                          <a:latin typeface="Times New Roman" pitchFamily="18" charset="0"/>
                          <a:cs typeface="Times New Roman" pitchFamily="18" charset="0"/>
                        </a:rPr>
                        <a:t>L2</a:t>
                      </a:r>
                      <a:endParaRPr lang="en-IN" sz="1600" dirty="0">
                        <a:latin typeface="Times New Roman" pitchFamily="18" charset="0"/>
                        <a:cs typeface="Times New Roman" pitchFamily="18" charset="0"/>
                      </a:endParaRPr>
                    </a:p>
                  </a:txBody>
                  <a:tcPr/>
                </a:tc>
                <a:tc>
                  <a:txBody>
                    <a:bodyPr/>
                    <a:lstStyle/>
                    <a:p>
                      <a:r>
                        <a:rPr lang="en-US" sz="2400" dirty="0">
                          <a:latin typeface="Times New Roman" pitchFamily="18" charset="0"/>
                          <a:cs typeface="Times New Roman" pitchFamily="18" charset="0"/>
                        </a:rPr>
                        <a:t>H1</a:t>
                      </a:r>
                      <a:endParaRPr lang="en-IN" sz="1800" dirty="0">
                        <a:latin typeface="Times New Roman" pitchFamily="18" charset="0"/>
                        <a:cs typeface="Times New Roman" pitchFamily="18" charset="0"/>
                      </a:endParaRPr>
                    </a:p>
                  </a:txBody>
                  <a:tcPr/>
                </a:tc>
                <a:tc>
                  <a:txBody>
                    <a:bodyPr/>
                    <a:lstStyle/>
                    <a:p>
                      <a:r>
                        <a:rPr lang="en-US" sz="2400" dirty="0">
                          <a:latin typeface="Times New Roman" pitchFamily="18" charset="0"/>
                          <a:cs typeface="Times New Roman" pitchFamily="18" charset="0"/>
                        </a:rPr>
                        <a:t>L2</a:t>
                      </a:r>
                      <a:endParaRPr lang="en-IN" sz="1600"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572908">
                <a:tc>
                  <a:txBody>
                    <a:bodyPr/>
                    <a:lstStyle/>
                    <a:p>
                      <a:r>
                        <a:rPr lang="en-US" sz="2400" dirty="0">
                          <a:latin typeface="Times New Roman" pitchFamily="18" charset="0"/>
                          <a:cs typeface="Times New Roman" pitchFamily="18" charset="0"/>
                        </a:rPr>
                        <a:t>Construction</a:t>
                      </a:r>
                      <a:r>
                        <a:rPr lang="en-US" sz="2400" baseline="0" dirty="0">
                          <a:latin typeface="Times New Roman" pitchFamily="18" charset="0"/>
                          <a:cs typeface="Times New Roman" pitchFamily="18" charset="0"/>
                        </a:rPr>
                        <a:t> site soil </a:t>
                      </a:r>
                      <a:endParaRPr lang="en-IN" sz="2400" dirty="0">
                        <a:latin typeface="Times New Roman" pitchFamily="18" charset="0"/>
                        <a:cs typeface="Times New Roman" pitchFamily="18" charset="0"/>
                      </a:endParaRPr>
                    </a:p>
                  </a:txBody>
                  <a:tcPr/>
                </a:tc>
                <a:tc>
                  <a:txBody>
                    <a:bodyPr/>
                    <a:lstStyle/>
                    <a:p>
                      <a:r>
                        <a:rPr lang="en-US" sz="2400" dirty="0">
                          <a:latin typeface="Times New Roman" pitchFamily="18" charset="0"/>
                          <a:cs typeface="Times New Roman" pitchFamily="18" charset="0"/>
                        </a:rPr>
                        <a:t>8</a:t>
                      </a:r>
                      <a:endParaRPr lang="en-IN" sz="2400" dirty="0">
                        <a:latin typeface="Times New Roman" pitchFamily="18" charset="0"/>
                        <a:cs typeface="Times New Roman" pitchFamily="18" charset="0"/>
                      </a:endParaRPr>
                    </a:p>
                  </a:txBody>
                  <a:tcPr/>
                </a:tc>
                <a:tc>
                  <a:txBody>
                    <a:bodyPr/>
                    <a:lstStyle/>
                    <a:p>
                      <a:r>
                        <a:rPr lang="en-US" sz="2400" dirty="0">
                          <a:latin typeface="Times New Roman" pitchFamily="18" charset="0"/>
                          <a:cs typeface="Times New Roman" pitchFamily="18" charset="0"/>
                        </a:rPr>
                        <a:t>M2</a:t>
                      </a:r>
                      <a:endParaRPr lang="en-IN" sz="2400" dirty="0">
                        <a:latin typeface="Times New Roman" pitchFamily="18" charset="0"/>
                        <a:cs typeface="Times New Roman" pitchFamily="18" charset="0"/>
                      </a:endParaRPr>
                    </a:p>
                  </a:txBody>
                  <a:tcPr/>
                </a:tc>
                <a:tc>
                  <a:txBody>
                    <a:bodyPr/>
                    <a:lstStyle/>
                    <a:p>
                      <a:r>
                        <a:rPr lang="en-US" sz="2400" dirty="0">
                          <a:latin typeface="Times New Roman" pitchFamily="18" charset="0"/>
                          <a:cs typeface="Times New Roman" pitchFamily="18" charset="0"/>
                        </a:rPr>
                        <a:t>M1</a:t>
                      </a:r>
                      <a:endParaRPr lang="en-IN" sz="1600" dirty="0">
                        <a:latin typeface="Times New Roman" pitchFamily="18" charset="0"/>
                        <a:cs typeface="Times New Roman" pitchFamily="18" charset="0"/>
                      </a:endParaRPr>
                    </a:p>
                  </a:txBody>
                  <a:tcPr/>
                </a:tc>
                <a:tc>
                  <a:txBody>
                    <a:bodyPr/>
                    <a:lstStyle/>
                    <a:p>
                      <a:r>
                        <a:rPr lang="en-US" sz="2400" dirty="0">
                          <a:latin typeface="Times New Roman" pitchFamily="18" charset="0"/>
                          <a:cs typeface="Times New Roman" pitchFamily="18" charset="0"/>
                        </a:rPr>
                        <a:t>M1</a:t>
                      </a:r>
                      <a:endParaRPr lang="en-IN" sz="1600" dirty="0">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572908">
                <a:tc>
                  <a:txBody>
                    <a:bodyPr/>
                    <a:lstStyle/>
                    <a:p>
                      <a:r>
                        <a:rPr lang="en-US" sz="2400" dirty="0">
                          <a:latin typeface="Times New Roman" pitchFamily="18" charset="0"/>
                          <a:cs typeface="Times New Roman" pitchFamily="18" charset="0"/>
                        </a:rPr>
                        <a:t>construction</a:t>
                      </a:r>
                      <a:r>
                        <a:rPr lang="en-US" sz="2400" baseline="0" dirty="0">
                          <a:latin typeface="Times New Roman" pitchFamily="18" charset="0"/>
                          <a:cs typeface="Times New Roman" pitchFamily="18" charset="0"/>
                        </a:rPr>
                        <a:t> site soil</a:t>
                      </a:r>
                    </a:p>
                    <a:p>
                      <a:r>
                        <a:rPr lang="en-US" sz="2400" baseline="0" dirty="0">
                          <a:latin typeface="Times New Roman" pitchFamily="18" charset="0"/>
                          <a:cs typeface="Times New Roman" pitchFamily="18" charset="0"/>
                        </a:rPr>
                        <a:t>2 </a:t>
                      </a:r>
                      <a:endParaRPr lang="en-IN" sz="2400" dirty="0">
                        <a:latin typeface="Times New Roman" pitchFamily="18" charset="0"/>
                        <a:cs typeface="Times New Roman" pitchFamily="18" charset="0"/>
                      </a:endParaRPr>
                    </a:p>
                  </a:txBody>
                  <a:tcPr/>
                </a:tc>
                <a:tc>
                  <a:txBody>
                    <a:bodyPr/>
                    <a:lstStyle/>
                    <a:p>
                      <a:r>
                        <a:rPr lang="en-US" sz="2400" dirty="0">
                          <a:latin typeface="Times New Roman" pitchFamily="18" charset="0"/>
                          <a:cs typeface="Times New Roman" pitchFamily="18" charset="0"/>
                        </a:rPr>
                        <a:t>7</a:t>
                      </a:r>
                      <a:endParaRPr lang="en-IN" sz="2400" dirty="0">
                        <a:latin typeface="Times New Roman" pitchFamily="18" charset="0"/>
                        <a:cs typeface="Times New Roman" pitchFamily="18" charset="0"/>
                      </a:endParaRPr>
                    </a:p>
                  </a:txBody>
                  <a:tcPr/>
                </a:tc>
                <a:tc>
                  <a:txBody>
                    <a:bodyPr/>
                    <a:lstStyle/>
                    <a:p>
                      <a:r>
                        <a:rPr lang="en-US" sz="2400" dirty="0">
                          <a:latin typeface="Times New Roman" pitchFamily="18" charset="0"/>
                          <a:cs typeface="Times New Roman" pitchFamily="18" charset="0"/>
                        </a:rPr>
                        <a:t>M1</a:t>
                      </a:r>
                      <a:endParaRPr lang="en-IN" sz="1600" dirty="0">
                        <a:latin typeface="Times New Roman" pitchFamily="18" charset="0"/>
                        <a:cs typeface="Times New Roman" pitchFamily="18" charset="0"/>
                      </a:endParaRPr>
                    </a:p>
                  </a:txBody>
                  <a:tcPr/>
                </a:tc>
                <a:tc>
                  <a:txBody>
                    <a:bodyPr/>
                    <a:lstStyle/>
                    <a:p>
                      <a:r>
                        <a:rPr lang="en-US" sz="2400" dirty="0">
                          <a:latin typeface="Times New Roman" pitchFamily="18" charset="0"/>
                          <a:cs typeface="Times New Roman" pitchFamily="18" charset="0"/>
                        </a:rPr>
                        <a:t>M1</a:t>
                      </a:r>
                      <a:endParaRPr lang="en-IN" sz="1600" dirty="0">
                        <a:latin typeface="Times New Roman" pitchFamily="18" charset="0"/>
                        <a:cs typeface="Times New Roman" pitchFamily="18" charset="0"/>
                      </a:endParaRPr>
                    </a:p>
                  </a:txBody>
                  <a:tcPr/>
                </a:tc>
                <a:tc>
                  <a:txBody>
                    <a:bodyPr/>
                    <a:lstStyle/>
                    <a:p>
                      <a:r>
                        <a:rPr lang="en-US" sz="2400" dirty="0">
                          <a:latin typeface="Times New Roman" pitchFamily="18" charset="0"/>
                          <a:cs typeface="Times New Roman" pitchFamily="18" charset="0"/>
                        </a:rPr>
                        <a:t>M2</a:t>
                      </a:r>
                      <a:endParaRPr lang="en-IN" sz="2400" dirty="0">
                        <a:latin typeface="Times New Roman" pitchFamily="18" charset="0"/>
                        <a:cs typeface="Times New Roman" pitchFamily="18" charset="0"/>
                      </a:endParaRPr>
                    </a:p>
                  </a:txBody>
                  <a:tcPr/>
                </a:tc>
                <a:extLst>
                  <a:ext uri="{0D108BD9-81ED-4DB2-BD59-A6C34878D82A}">
                    <a16:rowId xmlns:a16="http://schemas.microsoft.com/office/drawing/2014/main" val="10005"/>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489801347"/>
              </p:ext>
            </p:extLst>
          </p:nvPr>
        </p:nvGraphicFramePr>
        <p:xfrm>
          <a:off x="8037511" y="1668439"/>
          <a:ext cx="3968752" cy="4760938"/>
        </p:xfrm>
        <a:graphic>
          <a:graphicData uri="http://schemas.openxmlformats.org/drawingml/2006/table">
            <a:tbl>
              <a:tblPr firstRow="1" bandRow="1">
                <a:tableStyleId>{5C22544A-7EE6-4342-B048-85BDC9FD1C3A}</a:tableStyleId>
              </a:tblPr>
              <a:tblGrid>
                <a:gridCol w="992188">
                  <a:extLst>
                    <a:ext uri="{9D8B030D-6E8A-4147-A177-3AD203B41FA5}">
                      <a16:colId xmlns:a16="http://schemas.microsoft.com/office/drawing/2014/main" val="20000"/>
                    </a:ext>
                  </a:extLst>
                </a:gridCol>
                <a:gridCol w="992188">
                  <a:extLst>
                    <a:ext uri="{9D8B030D-6E8A-4147-A177-3AD203B41FA5}">
                      <a16:colId xmlns:a16="http://schemas.microsoft.com/office/drawing/2014/main" val="20001"/>
                    </a:ext>
                  </a:extLst>
                </a:gridCol>
                <a:gridCol w="992188">
                  <a:extLst>
                    <a:ext uri="{9D8B030D-6E8A-4147-A177-3AD203B41FA5}">
                      <a16:colId xmlns:a16="http://schemas.microsoft.com/office/drawing/2014/main" val="20002"/>
                    </a:ext>
                  </a:extLst>
                </a:gridCol>
                <a:gridCol w="992188">
                  <a:extLst>
                    <a:ext uri="{9D8B030D-6E8A-4147-A177-3AD203B41FA5}">
                      <a16:colId xmlns:a16="http://schemas.microsoft.com/office/drawing/2014/main" val="20003"/>
                    </a:ext>
                  </a:extLst>
                </a:gridCol>
              </a:tblGrid>
              <a:tr h="680134">
                <a:tc>
                  <a:txBody>
                    <a:bodyPr/>
                    <a:lstStyle/>
                    <a:p>
                      <a:r>
                        <a:rPr lang="en-US" b="1" dirty="0">
                          <a:solidFill>
                            <a:schemeClr val="tx1"/>
                          </a:solidFill>
                        </a:rPr>
                        <a:t>LEVEL </a:t>
                      </a:r>
                      <a:endParaRPr lang="en-IN"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b="1" dirty="0">
                          <a:solidFill>
                            <a:schemeClr val="tx1"/>
                          </a:solidFill>
                        </a:rPr>
                        <a:t>N</a:t>
                      </a:r>
                      <a:endParaRPr lang="en-IN"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b="1" dirty="0">
                          <a:solidFill>
                            <a:schemeClr val="tx1"/>
                          </a:solidFill>
                        </a:rPr>
                        <a:t>P</a:t>
                      </a:r>
                      <a:endParaRPr lang="en-IN"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b="1" dirty="0">
                          <a:solidFill>
                            <a:schemeClr val="tx1"/>
                          </a:solidFill>
                        </a:rPr>
                        <a:t>K</a:t>
                      </a:r>
                      <a:endParaRPr lang="en-IN"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0"/>
                  </a:ext>
                </a:extLst>
              </a:tr>
              <a:tr h="680134">
                <a:tc>
                  <a:txBody>
                    <a:bodyPr/>
                    <a:lstStyle/>
                    <a:p>
                      <a:r>
                        <a:rPr lang="en-US" sz="1800" b="1" dirty="0"/>
                        <a:t>L1</a:t>
                      </a:r>
                      <a:endParaRPr lang="en-IN"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100" dirty="0"/>
                        <a:t>&lt;50kg/acre</a:t>
                      </a:r>
                      <a:endParaRPr lang="en-IN"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&lt;1kg/acre</a:t>
                      </a:r>
                      <a:endParaRPr lang="en-IN" sz="1100" dirty="0"/>
                    </a:p>
                    <a:p>
                      <a:endParaRPr lang="en-IN"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&lt;25kg/acre</a:t>
                      </a:r>
                      <a:endParaRPr lang="en-IN" sz="1100" dirty="0"/>
                    </a:p>
                    <a:p>
                      <a:endParaRPr lang="en-IN"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1"/>
                  </a:ext>
                </a:extLst>
              </a:tr>
              <a:tr h="680134">
                <a:tc>
                  <a:txBody>
                    <a:bodyPr/>
                    <a:lstStyle/>
                    <a:p>
                      <a:r>
                        <a:rPr lang="en-US" sz="1800" b="1" dirty="0"/>
                        <a:t>L2</a:t>
                      </a:r>
                      <a:endParaRPr lang="en-IN"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50-99kg/acre</a:t>
                      </a:r>
                      <a:endParaRPr lang="en-IN" sz="1100" dirty="0"/>
                    </a:p>
                    <a:p>
                      <a:endParaRPr lang="en-IN"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1-3kg/acre</a:t>
                      </a:r>
                      <a:endParaRPr lang="en-IN" sz="1100" dirty="0"/>
                    </a:p>
                    <a:p>
                      <a:endParaRPr lang="en-IN"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25-49kg/acre</a:t>
                      </a:r>
                      <a:endParaRPr lang="en-IN" sz="1100" dirty="0"/>
                    </a:p>
                    <a:p>
                      <a:endParaRPr lang="en-IN"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2"/>
                  </a:ext>
                </a:extLst>
              </a:tr>
              <a:tr h="680134">
                <a:tc>
                  <a:txBody>
                    <a:bodyPr/>
                    <a:lstStyle/>
                    <a:p>
                      <a:r>
                        <a:rPr lang="en-US" sz="1800" b="1" dirty="0"/>
                        <a:t>M1</a:t>
                      </a:r>
                      <a:endParaRPr lang="en-IN"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100-150kg/acre</a:t>
                      </a:r>
                      <a:endParaRPr lang="en-IN" sz="1100" dirty="0"/>
                    </a:p>
                    <a:p>
                      <a:endParaRPr lang="en-IN"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4-7kg/acre</a:t>
                      </a:r>
                      <a:endParaRPr lang="en-IN" sz="1100" dirty="0"/>
                    </a:p>
                    <a:p>
                      <a:endParaRPr lang="en-IN"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50-80kg/acre</a:t>
                      </a:r>
                      <a:endParaRPr lang="en-IN" sz="1100" dirty="0"/>
                    </a:p>
                    <a:p>
                      <a:endParaRPr lang="en-IN"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3"/>
                  </a:ext>
                </a:extLst>
              </a:tr>
              <a:tr h="680134">
                <a:tc>
                  <a:txBody>
                    <a:bodyPr/>
                    <a:lstStyle/>
                    <a:p>
                      <a:r>
                        <a:rPr lang="en-US" sz="1800" b="1" dirty="0"/>
                        <a:t>M2</a:t>
                      </a:r>
                      <a:endParaRPr lang="en-IN"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151-200kg/acre</a:t>
                      </a:r>
                      <a:endParaRPr lang="en-IN" sz="1100" dirty="0"/>
                    </a:p>
                    <a:p>
                      <a:endParaRPr lang="en-IN"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8-10kg/acre</a:t>
                      </a:r>
                      <a:endParaRPr lang="en-IN" sz="1100" dirty="0"/>
                    </a:p>
                    <a:p>
                      <a:endParaRPr lang="en-IN"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1100" dirty="0"/>
                        <a:t>81-120kg/acre</a:t>
                      </a:r>
                      <a:endParaRPr lang="en-IN"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4"/>
                  </a:ext>
                </a:extLst>
              </a:tr>
              <a:tr h="680134">
                <a:tc>
                  <a:txBody>
                    <a:bodyPr/>
                    <a:lstStyle/>
                    <a:p>
                      <a:r>
                        <a:rPr lang="en-US" sz="1800" b="1" dirty="0"/>
                        <a:t>H1</a:t>
                      </a:r>
                      <a:endParaRPr lang="en-IN"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100" dirty="0"/>
                        <a:t>201-300kg/acre</a:t>
                      </a:r>
                      <a:endParaRPr lang="en-IN" sz="1100" dirty="0"/>
                    </a:p>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11-15kg/acre</a:t>
                      </a:r>
                      <a:endParaRPr lang="en-IN" sz="11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kg/acre</a:t>
                      </a:r>
                      <a:endParaRPr lang="en-IN" sz="1100" dirty="0"/>
                    </a:p>
                    <a:p>
                      <a:endParaRPr lang="en-IN"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121-150kg/acre</a:t>
                      </a:r>
                      <a:endParaRPr lang="en-IN" sz="1100" dirty="0"/>
                    </a:p>
                    <a:p>
                      <a:endParaRPr lang="en-IN"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5"/>
                  </a:ext>
                </a:extLst>
              </a:tr>
              <a:tr h="680134">
                <a:tc>
                  <a:txBody>
                    <a:bodyPr/>
                    <a:lstStyle/>
                    <a:p>
                      <a:r>
                        <a:rPr lang="en-US" sz="1800" b="1" dirty="0"/>
                        <a:t>H2</a:t>
                      </a:r>
                      <a:endParaRPr lang="en-IN"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&gt;300kg/acre</a:t>
                      </a:r>
                      <a:endParaRPr lang="en-IN" sz="1100" dirty="0"/>
                    </a:p>
                    <a:p>
                      <a:endParaRPr lang="en-IN"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&gt;15kg/acre</a:t>
                      </a:r>
                      <a:endParaRPr lang="en-IN" sz="1100" dirty="0"/>
                    </a:p>
                    <a:p>
                      <a:endParaRPr lang="en-IN"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&gt;150kg/acre</a:t>
                      </a:r>
                      <a:endParaRPr lang="en-IN" sz="1100" dirty="0"/>
                    </a:p>
                    <a:p>
                      <a:endParaRPr lang="en-IN"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247267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33727C-F53E-4197-A94D-7C30AB61EB7E}" type="datetime1">
              <a:rPr lang="en-US" smtClean="0"/>
              <a:t>12/16/2022</a:t>
            </a:fld>
            <a:endParaRPr lang="en-US" dirty="0"/>
          </a:p>
        </p:txBody>
      </p:sp>
      <p:sp>
        <p:nvSpPr>
          <p:cNvPr id="3" name="Footer Placeholder 2"/>
          <p:cNvSpPr>
            <a:spLocks noGrp="1"/>
          </p:cNvSpPr>
          <p:nvPr>
            <p:ph type="ftr" sz="quarter" idx="11"/>
          </p:nvPr>
        </p:nvSpPr>
        <p:spPr/>
        <p:txBody>
          <a:bodyPr/>
          <a:lstStyle/>
          <a:p>
            <a:r>
              <a:rPr lang="en-US"/>
              <a:t>LAKE 2022: Conservation of wetlands: ecosystem-based adaptation of climate change, December 28-30, 2022</a:t>
            </a:r>
          </a:p>
        </p:txBody>
      </p:sp>
      <p:sp>
        <p:nvSpPr>
          <p:cNvPr id="4" name="Slide Number Placeholder 3"/>
          <p:cNvSpPr>
            <a:spLocks noGrp="1"/>
          </p:cNvSpPr>
          <p:nvPr>
            <p:ph type="sldNum" sz="quarter" idx="12"/>
          </p:nvPr>
        </p:nvSpPr>
        <p:spPr/>
        <p:txBody>
          <a:bodyPr/>
          <a:lstStyle/>
          <a:p>
            <a:fld id="{160BA74A-6969-4319-B41E-47A61A7E8336}" type="slidenum">
              <a:rPr lang="en-US" smtClean="0"/>
              <a:t>8</a:t>
            </a:fld>
            <a:endParaRPr lang="en-US"/>
          </a:p>
        </p:txBody>
      </p:sp>
      <p:pic>
        <p:nvPicPr>
          <p:cNvPr id="1026" name="Picture 2" descr="C:\Users\Admin\Desktop\WhatsApp Image 2022-12-06 at 1.29.32 PM.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0623" y="56936"/>
            <a:ext cx="2851789" cy="298450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WhatsApp Image 2022-12-06 at 1.29.32 PM (1).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3961" y="3451517"/>
            <a:ext cx="2696539" cy="345598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WhatsApp Image 2022-12-06 at 1.29.34 PM.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2050" y="3041437"/>
            <a:ext cx="2870362" cy="33264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WhatsApp Image 2022-12-06 at 1.29.34 PM (1).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43962" y="71883"/>
            <a:ext cx="2696539" cy="33796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Admin\Desktop\lab pixs\WhatsApp Image 2022-12-06 at 1.29.35 PM.jpe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2272" b="8060"/>
          <a:stretch/>
        </p:blipFill>
        <p:spPr bwMode="auto">
          <a:xfrm>
            <a:off x="447437" y="71883"/>
            <a:ext cx="3863020" cy="29546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Desktop\lab pixs\WhatsApp Image 2022-12-06 at 1.29.33 PM.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7436" y="3402012"/>
            <a:ext cx="3863021" cy="2897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713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95412" y="-50800"/>
            <a:ext cx="9144000" cy="935037"/>
          </a:xfrm>
        </p:spPr>
        <p:txBody>
          <a:bodyPr>
            <a:normAutofit/>
          </a:bodyPr>
          <a:lstStyle/>
          <a:p>
            <a:r>
              <a:rPr lang="en-IN" sz="3600" b="1" dirty="0">
                <a:latin typeface="Times New Roman" pitchFamily="18" charset="0"/>
                <a:cs typeface="Times New Roman" pitchFamily="18" charset="0"/>
              </a:rPr>
              <a:t>Percolation test </a:t>
            </a:r>
          </a:p>
        </p:txBody>
      </p:sp>
      <p:sp>
        <p:nvSpPr>
          <p:cNvPr id="4" name="Date Placeholder 3"/>
          <p:cNvSpPr>
            <a:spLocks noGrp="1"/>
          </p:cNvSpPr>
          <p:nvPr>
            <p:ph type="dt" sz="half" idx="10"/>
          </p:nvPr>
        </p:nvSpPr>
        <p:spPr>
          <a:xfrm>
            <a:off x="835819" y="6492875"/>
            <a:ext cx="2743200" cy="365125"/>
          </a:xfrm>
        </p:spPr>
        <p:txBody>
          <a:bodyPr/>
          <a:lstStyle/>
          <a:p>
            <a:r>
              <a:rPr lang="en-US" dirty="0"/>
              <a:t>09/12/2022</a:t>
            </a:r>
          </a:p>
          <a:p>
            <a:endParaRPr lang="en-US" dirty="0"/>
          </a:p>
        </p:txBody>
      </p:sp>
      <p:sp>
        <p:nvSpPr>
          <p:cNvPr id="5" name="Footer Placeholder 4"/>
          <p:cNvSpPr>
            <a:spLocks noGrp="1"/>
          </p:cNvSpPr>
          <p:nvPr>
            <p:ph type="ftr" sz="quarter" idx="11"/>
          </p:nvPr>
        </p:nvSpPr>
        <p:spPr/>
        <p:txBody>
          <a:bodyPr/>
          <a:lstStyle/>
          <a:p>
            <a:r>
              <a:rPr lang="en-US"/>
              <a:t>LAKE 2022: Conservation of wetlands: ecosystem-based adaptation of climate change, December 28-30, 2022</a:t>
            </a:r>
          </a:p>
        </p:txBody>
      </p:sp>
      <p:sp>
        <p:nvSpPr>
          <p:cNvPr id="6" name="Slide Number Placeholder 5"/>
          <p:cNvSpPr>
            <a:spLocks noGrp="1"/>
          </p:cNvSpPr>
          <p:nvPr>
            <p:ph type="sldNum" sz="quarter" idx="12"/>
          </p:nvPr>
        </p:nvSpPr>
        <p:spPr/>
        <p:txBody>
          <a:bodyPr/>
          <a:lstStyle/>
          <a:p>
            <a:fld id="{160BA74A-6969-4319-B41E-47A61A7E8336}" type="slidenum">
              <a:rPr lang="en-US" smtClean="0"/>
              <a:t>9</a:t>
            </a:fld>
            <a:endParaRPr lang="en-US"/>
          </a:p>
        </p:txBody>
      </p:sp>
      <p:graphicFrame>
        <p:nvGraphicFramePr>
          <p:cNvPr id="7" name="Table 6"/>
          <p:cNvGraphicFramePr>
            <a:graphicFrameLocks noGrp="1"/>
          </p:cNvGraphicFramePr>
          <p:nvPr/>
        </p:nvGraphicFramePr>
        <p:xfrm>
          <a:off x="328612" y="2043114"/>
          <a:ext cx="9244013" cy="3858434"/>
        </p:xfrm>
        <a:graphic>
          <a:graphicData uri="http://schemas.openxmlformats.org/drawingml/2006/table">
            <a:tbl>
              <a:tblPr firstRow="1" bandRow="1">
                <a:tableStyleId>{BC89EF96-8CEA-46FF-86C4-4CE0E7609802}</a:tableStyleId>
              </a:tblPr>
              <a:tblGrid>
                <a:gridCol w="3243263">
                  <a:extLst>
                    <a:ext uri="{9D8B030D-6E8A-4147-A177-3AD203B41FA5}">
                      <a16:colId xmlns:a16="http://schemas.microsoft.com/office/drawing/2014/main" val="20000"/>
                    </a:ext>
                  </a:extLst>
                </a:gridCol>
                <a:gridCol w="2728912">
                  <a:extLst>
                    <a:ext uri="{9D8B030D-6E8A-4147-A177-3AD203B41FA5}">
                      <a16:colId xmlns:a16="http://schemas.microsoft.com/office/drawing/2014/main" val="20001"/>
                    </a:ext>
                  </a:extLst>
                </a:gridCol>
                <a:gridCol w="3271838">
                  <a:extLst>
                    <a:ext uri="{9D8B030D-6E8A-4147-A177-3AD203B41FA5}">
                      <a16:colId xmlns:a16="http://schemas.microsoft.com/office/drawing/2014/main" val="20002"/>
                    </a:ext>
                  </a:extLst>
                </a:gridCol>
              </a:tblGrid>
              <a:tr h="865826">
                <a:tc>
                  <a:txBody>
                    <a:bodyPr/>
                    <a:lstStyle/>
                    <a:p>
                      <a:r>
                        <a:rPr lang="en-IN" sz="2400" dirty="0">
                          <a:latin typeface="Times New Roman" pitchFamily="18" charset="0"/>
                          <a:cs typeface="Times New Roman" pitchFamily="18" charset="0"/>
                        </a:rPr>
                        <a:t>Soil </a:t>
                      </a:r>
                    </a:p>
                  </a:txBody>
                  <a:tcPr/>
                </a:tc>
                <a:tc>
                  <a:txBody>
                    <a:bodyPr/>
                    <a:lstStyle/>
                    <a:p>
                      <a:r>
                        <a:rPr lang="en-IN" sz="2400" dirty="0">
                          <a:latin typeface="Times New Roman" pitchFamily="18" charset="0"/>
                          <a:cs typeface="Times New Roman" pitchFamily="18" charset="0"/>
                        </a:rPr>
                        <a:t>Time taken </a:t>
                      </a:r>
                    </a:p>
                  </a:txBody>
                  <a:tcPr/>
                </a:tc>
                <a:tc>
                  <a:txBody>
                    <a:bodyPr/>
                    <a:lstStyle/>
                    <a:p>
                      <a:r>
                        <a:rPr lang="en-IN" sz="2400" dirty="0">
                          <a:latin typeface="Times New Roman" pitchFamily="18" charset="0"/>
                          <a:cs typeface="Times New Roman" pitchFamily="18" charset="0"/>
                        </a:rPr>
                        <a:t>Total</a:t>
                      </a:r>
                      <a:r>
                        <a:rPr lang="en-IN" sz="2400" baseline="0" dirty="0">
                          <a:latin typeface="Times New Roman" pitchFamily="18" charset="0"/>
                          <a:cs typeface="Times New Roman" pitchFamily="18" charset="0"/>
                        </a:rPr>
                        <a:t> amount of water percolated</a:t>
                      </a:r>
                      <a:endParaRPr lang="en-IN" sz="2400" dirty="0">
                        <a:latin typeface="Times New Roman" pitchFamily="18" charset="0"/>
                        <a:cs typeface="Times New Roman" pitchFamily="18"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0"/>
                  </a:ext>
                </a:extLst>
              </a:tr>
              <a:tr h="748152">
                <a:tc>
                  <a:txBody>
                    <a:bodyPr/>
                    <a:lstStyle/>
                    <a:p>
                      <a:r>
                        <a:rPr lang="en-IN" sz="2400" dirty="0">
                          <a:latin typeface="Times New Roman" pitchFamily="18" charset="0"/>
                          <a:cs typeface="Times New Roman" pitchFamily="18" charset="0"/>
                        </a:rPr>
                        <a:t>Soil 1 </a:t>
                      </a:r>
                    </a:p>
                  </a:txBody>
                  <a:tcPr/>
                </a:tc>
                <a:tc>
                  <a:txBody>
                    <a:bodyPr/>
                    <a:lstStyle/>
                    <a:p>
                      <a:r>
                        <a:rPr lang="en-IN" sz="2400" dirty="0">
                          <a:latin typeface="Times New Roman" pitchFamily="18" charset="0"/>
                          <a:cs typeface="Times New Roman" pitchFamily="18" charset="0"/>
                        </a:rPr>
                        <a:t>25 </a:t>
                      </a:r>
                      <a:r>
                        <a:rPr lang="en-IN" sz="2400" dirty="0" err="1">
                          <a:latin typeface="Times New Roman" pitchFamily="18" charset="0"/>
                          <a:cs typeface="Times New Roman" pitchFamily="18" charset="0"/>
                        </a:rPr>
                        <a:t>mins</a:t>
                      </a:r>
                      <a:endParaRPr lang="en-IN" sz="2400" dirty="0">
                        <a:latin typeface="Times New Roman" pitchFamily="18" charset="0"/>
                        <a:cs typeface="Times New Roman" pitchFamily="18" charset="0"/>
                      </a:endParaRPr>
                    </a:p>
                  </a:txBody>
                  <a:tcPr/>
                </a:tc>
                <a:tc>
                  <a:txBody>
                    <a:bodyPr/>
                    <a:lstStyle/>
                    <a:p>
                      <a:r>
                        <a:rPr lang="en-IN" sz="2400" dirty="0">
                          <a:latin typeface="Times New Roman" pitchFamily="18" charset="0"/>
                          <a:cs typeface="Times New Roman" pitchFamily="18" charset="0"/>
                        </a:rPr>
                        <a:t>33 ml </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748152">
                <a:tc>
                  <a:txBody>
                    <a:bodyPr/>
                    <a:lstStyle/>
                    <a:p>
                      <a:r>
                        <a:rPr lang="en-IN" sz="2400" dirty="0">
                          <a:latin typeface="Times New Roman" pitchFamily="18" charset="0"/>
                          <a:cs typeface="Times New Roman" pitchFamily="18" charset="0"/>
                        </a:rPr>
                        <a:t>Soil 2 </a:t>
                      </a:r>
                    </a:p>
                  </a:txBody>
                  <a:tcPr/>
                </a:tc>
                <a:tc>
                  <a:txBody>
                    <a:bodyPr/>
                    <a:lstStyle/>
                    <a:p>
                      <a:r>
                        <a:rPr lang="en-IN" sz="2400" dirty="0">
                          <a:latin typeface="Times New Roman" pitchFamily="18" charset="0"/>
                          <a:cs typeface="Times New Roman" pitchFamily="18" charset="0"/>
                        </a:rPr>
                        <a:t>28 </a:t>
                      </a:r>
                      <a:r>
                        <a:rPr lang="en-IN" sz="2400" dirty="0" err="1">
                          <a:latin typeface="Times New Roman" pitchFamily="18" charset="0"/>
                          <a:cs typeface="Times New Roman" pitchFamily="18" charset="0"/>
                        </a:rPr>
                        <a:t>mins</a:t>
                      </a:r>
                      <a:endParaRPr lang="en-IN" sz="2400" dirty="0">
                        <a:latin typeface="Times New Roman" pitchFamily="18" charset="0"/>
                        <a:cs typeface="Times New Roman" pitchFamily="18" charset="0"/>
                      </a:endParaRPr>
                    </a:p>
                  </a:txBody>
                  <a:tcPr/>
                </a:tc>
                <a:tc>
                  <a:txBody>
                    <a:bodyPr/>
                    <a:lstStyle/>
                    <a:p>
                      <a:r>
                        <a:rPr lang="en-IN" sz="2400" dirty="0">
                          <a:latin typeface="Times New Roman" pitchFamily="18" charset="0"/>
                          <a:cs typeface="Times New Roman" pitchFamily="18" charset="0"/>
                        </a:rPr>
                        <a:t>23 ml </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748152">
                <a:tc>
                  <a:txBody>
                    <a:bodyPr/>
                    <a:lstStyle/>
                    <a:p>
                      <a:r>
                        <a:rPr lang="en-IN" sz="2400" dirty="0">
                          <a:latin typeface="Times New Roman" pitchFamily="18" charset="0"/>
                          <a:cs typeface="Times New Roman" pitchFamily="18" charset="0"/>
                        </a:rPr>
                        <a:t>Constructions soil </a:t>
                      </a:r>
                    </a:p>
                  </a:txBody>
                  <a:tcPr/>
                </a:tc>
                <a:tc>
                  <a:txBody>
                    <a:bodyPr/>
                    <a:lstStyle/>
                    <a:p>
                      <a:r>
                        <a:rPr lang="en-IN" sz="2400" dirty="0">
                          <a:latin typeface="Times New Roman" pitchFamily="18" charset="0"/>
                          <a:cs typeface="Times New Roman" pitchFamily="18" charset="0"/>
                        </a:rPr>
                        <a:t>14 </a:t>
                      </a:r>
                      <a:r>
                        <a:rPr lang="en-IN" sz="2400" dirty="0" err="1">
                          <a:latin typeface="Times New Roman" pitchFamily="18" charset="0"/>
                          <a:cs typeface="Times New Roman" pitchFamily="18" charset="0"/>
                        </a:rPr>
                        <a:t>mins</a:t>
                      </a:r>
                      <a:r>
                        <a:rPr lang="en-IN" sz="2400" dirty="0">
                          <a:latin typeface="Times New Roman" pitchFamily="18" charset="0"/>
                          <a:cs typeface="Times New Roman" pitchFamily="18" charset="0"/>
                        </a:rPr>
                        <a:t> </a:t>
                      </a:r>
                    </a:p>
                  </a:txBody>
                  <a:tcPr/>
                </a:tc>
                <a:tc>
                  <a:txBody>
                    <a:bodyPr/>
                    <a:lstStyle/>
                    <a:p>
                      <a:r>
                        <a:rPr lang="en-IN" sz="2400" dirty="0">
                          <a:latin typeface="Times New Roman" pitchFamily="18" charset="0"/>
                          <a:cs typeface="Times New Roman" pitchFamily="18" charset="0"/>
                        </a:rPr>
                        <a:t>35 ml</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748152">
                <a:tc>
                  <a:txBody>
                    <a:bodyPr/>
                    <a:lstStyle/>
                    <a:p>
                      <a:r>
                        <a:rPr lang="en-IN" sz="2400" baseline="0" dirty="0">
                          <a:latin typeface="Times New Roman" pitchFamily="18" charset="0"/>
                          <a:cs typeface="Times New Roman" pitchFamily="18" charset="0"/>
                        </a:rPr>
                        <a:t>Soil 3</a:t>
                      </a:r>
                      <a:endParaRPr lang="en-IN" sz="2400" dirty="0">
                        <a:latin typeface="Times New Roman" pitchFamily="18" charset="0"/>
                        <a:cs typeface="Times New Roman" pitchFamily="18" charset="0"/>
                      </a:endParaRPr>
                    </a:p>
                  </a:txBody>
                  <a:tcPr/>
                </a:tc>
                <a:tc>
                  <a:txBody>
                    <a:bodyPr/>
                    <a:lstStyle/>
                    <a:p>
                      <a:r>
                        <a:rPr lang="en-IN" sz="2400" dirty="0">
                          <a:latin typeface="Times New Roman" pitchFamily="18" charset="0"/>
                          <a:cs typeface="Times New Roman" pitchFamily="18" charset="0"/>
                        </a:rPr>
                        <a:t>25 </a:t>
                      </a:r>
                      <a:r>
                        <a:rPr lang="en-IN" sz="2400" dirty="0" err="1">
                          <a:latin typeface="Times New Roman" pitchFamily="18" charset="0"/>
                          <a:cs typeface="Times New Roman" pitchFamily="18" charset="0"/>
                        </a:rPr>
                        <a:t>mins</a:t>
                      </a:r>
                      <a:r>
                        <a:rPr lang="en-IN" sz="2400" dirty="0">
                          <a:latin typeface="Times New Roman" pitchFamily="18" charset="0"/>
                          <a:cs typeface="Times New Roman" pitchFamily="18" charset="0"/>
                        </a:rPr>
                        <a:t> </a:t>
                      </a:r>
                    </a:p>
                  </a:txBody>
                  <a:tcPr/>
                </a:tc>
                <a:tc>
                  <a:txBody>
                    <a:bodyPr/>
                    <a:lstStyle/>
                    <a:p>
                      <a:r>
                        <a:rPr lang="en-IN" sz="2400" dirty="0">
                          <a:latin typeface="Times New Roman" pitchFamily="18" charset="0"/>
                          <a:cs typeface="Times New Roman" pitchFamily="18" charset="0"/>
                        </a:rPr>
                        <a:t>25 ml </a:t>
                      </a:r>
                    </a:p>
                  </a:txBody>
                  <a:tcPr/>
                </a:tc>
                <a:extLst>
                  <a:ext uri="{0D108BD9-81ED-4DB2-BD59-A6C34878D82A}">
                    <a16:rowId xmlns:a16="http://schemas.microsoft.com/office/drawing/2014/main" val="10004"/>
                  </a:ext>
                </a:extLst>
              </a:tr>
            </a:tbl>
          </a:graphicData>
        </a:graphic>
      </p:graphicFrame>
      <p:sp>
        <p:nvSpPr>
          <p:cNvPr id="3" name="TextBox 2"/>
          <p:cNvSpPr txBox="1"/>
          <p:nvPr/>
        </p:nvSpPr>
        <p:spPr>
          <a:xfrm>
            <a:off x="671512" y="1028699"/>
            <a:ext cx="5114925" cy="830997"/>
          </a:xfrm>
          <a:prstGeom prst="rect">
            <a:avLst/>
          </a:prstGeom>
          <a:noFill/>
        </p:spPr>
        <p:txBody>
          <a:bodyPr wrap="square" rtlCol="0">
            <a:spAutoFit/>
          </a:bodyPr>
          <a:lstStyle/>
          <a:p>
            <a:r>
              <a:rPr lang="en-US" sz="2400" dirty="0">
                <a:latin typeface="Times New Roman" pitchFamily="18" charset="0"/>
                <a:cs typeface="Times New Roman" pitchFamily="18" charset="0"/>
              </a:rPr>
              <a:t>Percolation rate =amount of water(ml)</a:t>
            </a:r>
          </a:p>
          <a:p>
            <a:r>
              <a:rPr lang="en-US" sz="2400" dirty="0">
                <a:latin typeface="Times New Roman" pitchFamily="18" charset="0"/>
                <a:cs typeface="Times New Roman" pitchFamily="18" charset="0"/>
              </a:rPr>
              <a:t>                            percolation time(min</a:t>
            </a:r>
            <a:r>
              <a:rPr lang="en-US" dirty="0"/>
              <a:t>)</a:t>
            </a:r>
            <a:endParaRPr lang="en-IN" dirty="0"/>
          </a:p>
        </p:txBody>
      </p:sp>
      <p:cxnSp>
        <p:nvCxnSpPr>
          <p:cNvPr id="9" name="Straight Connector 8"/>
          <p:cNvCxnSpPr/>
          <p:nvPr/>
        </p:nvCxnSpPr>
        <p:spPr>
          <a:xfrm>
            <a:off x="2943225" y="1444198"/>
            <a:ext cx="2471738" cy="0"/>
          </a:xfrm>
          <a:prstGeom prst="line">
            <a:avLst/>
          </a:prstGeom>
          <a:ln w="28575">
            <a:solidFill>
              <a:schemeClr val="tx1"/>
            </a:solidFill>
          </a:ln>
          <a:effectLst>
            <a:outerShdw blurRad="50800" dist="38100" dir="5400000" algn="t" rotWithShape="0">
              <a:prstClr val="black">
                <a:alpha val="40000"/>
              </a:prstClr>
            </a:outerShdw>
          </a:effectLst>
        </p:spPr>
        <p:style>
          <a:lnRef idx="3">
            <a:schemeClr val="dk1"/>
          </a:lnRef>
          <a:fillRef idx="0">
            <a:schemeClr val="dk1"/>
          </a:fillRef>
          <a:effectRef idx="2">
            <a:schemeClr val="dk1"/>
          </a:effectRef>
          <a:fontRef idx="minor">
            <a:schemeClr val="tx1"/>
          </a:fontRef>
        </p:style>
      </p:cxnSp>
      <p:graphicFrame>
        <p:nvGraphicFramePr>
          <p:cNvPr id="14" name="Table 13"/>
          <p:cNvGraphicFramePr>
            <a:graphicFrameLocks noGrp="1"/>
          </p:cNvGraphicFramePr>
          <p:nvPr/>
        </p:nvGraphicFramePr>
        <p:xfrm>
          <a:off x="9551987" y="2034115"/>
          <a:ext cx="1868488" cy="3871661"/>
        </p:xfrm>
        <a:graphic>
          <a:graphicData uri="http://schemas.openxmlformats.org/drawingml/2006/table">
            <a:tbl>
              <a:tblPr firstRow="1" bandRow="1">
                <a:tableStyleId>{BC89EF96-8CEA-46FF-86C4-4CE0E7609802}</a:tableStyleId>
              </a:tblPr>
              <a:tblGrid>
                <a:gridCol w="1868488">
                  <a:extLst>
                    <a:ext uri="{9D8B030D-6E8A-4147-A177-3AD203B41FA5}">
                      <a16:colId xmlns:a16="http://schemas.microsoft.com/office/drawing/2014/main" val="20000"/>
                    </a:ext>
                  </a:extLst>
                </a:gridCol>
              </a:tblGrid>
              <a:tr h="894822">
                <a:tc>
                  <a:txBody>
                    <a:bodyPr/>
                    <a:lstStyle/>
                    <a:p>
                      <a:r>
                        <a:rPr lang="en-US" sz="2400" dirty="0">
                          <a:latin typeface="Times New Roman" pitchFamily="18" charset="0"/>
                          <a:cs typeface="Times New Roman" pitchFamily="18" charset="0"/>
                        </a:rPr>
                        <a:t>Percolation</a:t>
                      </a:r>
                      <a:r>
                        <a:rPr lang="en-US" sz="2400" baseline="0" dirty="0">
                          <a:latin typeface="Times New Roman" pitchFamily="18" charset="0"/>
                          <a:cs typeface="Times New Roman" pitchFamily="18" charset="0"/>
                        </a:rPr>
                        <a:t> rate</a:t>
                      </a:r>
                      <a:endParaRPr lang="en-IN" sz="24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738433">
                <a:tc>
                  <a:txBody>
                    <a:bodyPr/>
                    <a:lstStyle/>
                    <a:p>
                      <a:r>
                        <a:rPr lang="en-US" dirty="0"/>
                        <a:t>2</a:t>
                      </a:r>
                      <a:endParaRPr lang="en-IN" dirty="0"/>
                    </a:p>
                  </a:txBody>
                  <a:tcPr/>
                </a:tc>
                <a:extLst>
                  <a:ext uri="{0D108BD9-81ED-4DB2-BD59-A6C34878D82A}">
                    <a16:rowId xmlns:a16="http://schemas.microsoft.com/office/drawing/2014/main" val="10001"/>
                  </a:ext>
                </a:extLst>
              </a:tr>
              <a:tr h="718892">
                <a:tc>
                  <a:txBody>
                    <a:bodyPr/>
                    <a:lstStyle/>
                    <a:p>
                      <a:r>
                        <a:rPr lang="en-US" dirty="0"/>
                        <a:t>1.7</a:t>
                      </a:r>
                      <a:endParaRPr lang="en-IN" dirty="0"/>
                    </a:p>
                  </a:txBody>
                  <a:tcPr/>
                </a:tc>
                <a:extLst>
                  <a:ext uri="{0D108BD9-81ED-4DB2-BD59-A6C34878D82A}">
                    <a16:rowId xmlns:a16="http://schemas.microsoft.com/office/drawing/2014/main" val="10002"/>
                  </a:ext>
                </a:extLst>
              </a:tr>
              <a:tr h="781081">
                <a:tc>
                  <a:txBody>
                    <a:bodyPr/>
                    <a:lstStyle/>
                    <a:p>
                      <a:r>
                        <a:rPr lang="en-US" dirty="0"/>
                        <a:t>3.5</a:t>
                      </a:r>
                      <a:endParaRPr lang="en-IN" dirty="0"/>
                    </a:p>
                  </a:txBody>
                  <a:tcPr/>
                </a:tc>
                <a:extLst>
                  <a:ext uri="{0D108BD9-81ED-4DB2-BD59-A6C34878D82A}">
                    <a16:rowId xmlns:a16="http://schemas.microsoft.com/office/drawing/2014/main" val="10003"/>
                  </a:ext>
                </a:extLst>
              </a:tr>
              <a:tr h="738433">
                <a:tc>
                  <a:txBody>
                    <a:bodyPr/>
                    <a:lstStyle/>
                    <a:p>
                      <a:r>
                        <a:rPr lang="en-US" dirty="0"/>
                        <a:t>2</a:t>
                      </a:r>
                      <a:endParaRPr lang="en-IN"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8224633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1264</TotalTime>
  <Words>1033</Words>
  <Application>Microsoft Office PowerPoint</Application>
  <PresentationFormat>Widescreen</PresentationFormat>
  <Paragraphs>208</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Times New Roman</vt:lpstr>
      <vt:lpstr>Office Theme</vt:lpstr>
      <vt:lpstr>PowerPoint Presentation</vt:lpstr>
      <vt:lpstr>Introduction </vt:lpstr>
      <vt:lpstr>Objectives </vt:lpstr>
      <vt:lpstr>PowerPoint Presentation</vt:lpstr>
      <vt:lpstr>Materials and Methods</vt:lpstr>
      <vt:lpstr>PowerPoint Presentation</vt:lpstr>
      <vt:lpstr>Results and Discussion</vt:lpstr>
      <vt:lpstr>PowerPoint Presentation</vt:lpstr>
      <vt:lpstr>Percolation test </vt:lpstr>
      <vt:lpstr>PowerPoint Presentation</vt:lpstr>
      <vt:lpstr>PowerPoint Presentation</vt:lpstr>
      <vt:lpstr>PowerPoint Presentation</vt:lpstr>
      <vt:lpstr>Problems being faced</vt:lpstr>
      <vt:lpstr>PowerPoint Presentation</vt:lpstr>
      <vt:lpstr>Solutions</vt:lpstr>
      <vt:lpstr>Conclusion</vt:lpstr>
      <vt:lpstr>PowerPoint Presentation</vt:lpstr>
      <vt:lpstr>References</vt:lpstr>
      <vt:lpstr>Acknowledgment</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ergvinayaka</dc:creator>
  <cp:lastModifiedBy>Sindhu.R</cp:lastModifiedBy>
  <cp:revision>87</cp:revision>
  <dcterms:created xsi:type="dcterms:W3CDTF">2018-10-13T04:06:53Z</dcterms:created>
  <dcterms:modified xsi:type="dcterms:W3CDTF">2022-12-16T10:46:35Z</dcterms:modified>
</cp:coreProperties>
</file>